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59" r:id="rId5"/>
    <p:sldId id="260" r:id="rId6"/>
    <p:sldId id="261" r:id="rId7"/>
    <p:sldId id="262" r:id="rId8"/>
    <p:sldId id="263" r:id="rId9"/>
    <p:sldId id="283" r:id="rId10"/>
    <p:sldId id="291" r:id="rId11"/>
    <p:sldId id="290" r:id="rId12"/>
    <p:sldId id="292" r:id="rId13"/>
    <p:sldId id="293" r:id="rId14"/>
    <p:sldId id="294" r:id="rId15"/>
    <p:sldId id="295" r:id="rId16"/>
    <p:sldId id="296" r:id="rId17"/>
    <p:sldId id="298" r:id="rId18"/>
    <p:sldId id="312" r:id="rId19"/>
    <p:sldId id="313" r:id="rId20"/>
    <p:sldId id="314" r:id="rId21"/>
    <p:sldId id="315" r:id="rId22"/>
    <p:sldId id="316" r:id="rId23"/>
    <p:sldId id="264" r:id="rId24"/>
    <p:sldId id="265" r:id="rId25"/>
    <p:sldId id="266" r:id="rId26"/>
    <p:sldId id="267" r:id="rId27"/>
    <p:sldId id="268" r:id="rId28"/>
    <p:sldId id="269" r:id="rId29"/>
    <p:sldId id="284" r:id="rId30"/>
    <p:sldId id="287" r:id="rId31"/>
    <p:sldId id="286" r:id="rId32"/>
    <p:sldId id="300" r:id="rId33"/>
    <p:sldId id="302" r:id="rId34"/>
    <p:sldId id="301" r:id="rId35"/>
    <p:sldId id="299" r:id="rId36"/>
    <p:sldId id="307" r:id="rId37"/>
    <p:sldId id="308" r:id="rId38"/>
    <p:sldId id="309" r:id="rId39"/>
    <p:sldId id="310" r:id="rId40"/>
    <p:sldId id="311" r:id="rId41"/>
    <p:sldId id="270" r:id="rId42"/>
    <p:sldId id="271" r:id="rId43"/>
    <p:sldId id="272" r:id="rId44"/>
    <p:sldId id="273" r:id="rId45"/>
    <p:sldId id="274" r:id="rId46"/>
    <p:sldId id="285" r:id="rId47"/>
    <p:sldId id="288" r:id="rId48"/>
    <p:sldId id="304" r:id="rId49"/>
    <p:sldId id="305" r:id="rId50"/>
    <p:sldId id="306" r:id="rId51"/>
    <p:sldId id="275" r:id="rId52"/>
    <p:sldId id="276" r:id="rId53"/>
    <p:sldId id="277" r:id="rId54"/>
    <p:sldId id="278" r:id="rId55"/>
    <p:sldId id="279" r:id="rId56"/>
    <p:sldId id="280" r:id="rId57"/>
    <p:sldId id="303" r:id="rId58"/>
    <p:sldId id="28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A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snapToGrid="0">
      <p:cViewPr varScale="1">
        <p:scale>
          <a:sx n="85" d="100"/>
          <a:sy n="85" d="100"/>
        </p:scale>
        <p:origin x="1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38E51D5-A8E4-4811-904C-23B23B84F3AF}" type="datetimeFigureOut">
              <a:rPr lang="it-IT" smtClean="0"/>
              <a:t>03/06/2022</a:t>
            </a:fld>
            <a:endParaRPr lang="it-IT"/>
          </a:p>
        </p:txBody>
      </p:sp>
      <p:sp>
        <p:nvSpPr>
          <p:cNvPr id="5" name="Footer Placeholder 4"/>
          <p:cNvSpPr>
            <a:spLocks noGrp="1"/>
          </p:cNvSpPr>
          <p:nvPr>
            <p:ph type="ftr" sz="quarter" idx="11"/>
          </p:nvPr>
        </p:nvSpPr>
        <p:spPr>
          <a:xfrm>
            <a:off x="1371600" y="4323845"/>
            <a:ext cx="6400800" cy="365125"/>
          </a:xfrm>
        </p:spPr>
        <p:txBody>
          <a:bodyPr/>
          <a:lstStyle/>
          <a:p>
            <a:endParaRPr lang="it-IT"/>
          </a:p>
        </p:txBody>
      </p:sp>
      <p:sp>
        <p:nvSpPr>
          <p:cNvPr id="6" name="Slide Number Placeholder 5"/>
          <p:cNvSpPr>
            <a:spLocks noGrp="1"/>
          </p:cNvSpPr>
          <p:nvPr>
            <p:ph type="sldNum" sz="quarter" idx="12"/>
          </p:nvPr>
        </p:nvSpPr>
        <p:spPr>
          <a:xfrm>
            <a:off x="8077200" y="1430866"/>
            <a:ext cx="2743200" cy="365125"/>
          </a:xfrm>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12194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14726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a:xfrm>
            <a:off x="685800" y="379941"/>
            <a:ext cx="6991492" cy="365125"/>
          </a:xfrm>
        </p:spPr>
        <p:txBody>
          <a:bodyPr/>
          <a:lstStyle/>
          <a:p>
            <a:endParaRPr lang="it-IT"/>
          </a:p>
        </p:txBody>
      </p:sp>
      <p:sp>
        <p:nvSpPr>
          <p:cNvPr id="7" name="Slide Number Placeholder 6"/>
          <p:cNvSpPr>
            <a:spLocks noGrp="1"/>
          </p:cNvSpPr>
          <p:nvPr>
            <p:ph type="sldNum" sz="quarter" idx="12"/>
          </p:nvPr>
        </p:nvSpPr>
        <p:spPr>
          <a:xfrm>
            <a:off x="10862452" y="381000"/>
            <a:ext cx="643748" cy="365125"/>
          </a:xfrm>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372662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a:xfrm>
            <a:off x="685800" y="379941"/>
            <a:ext cx="6991492" cy="365125"/>
          </a:xfrm>
        </p:spPr>
        <p:txBody>
          <a:bodyPr/>
          <a:lstStyle/>
          <a:p>
            <a:endParaRPr lang="it-IT"/>
          </a:p>
        </p:txBody>
      </p:sp>
      <p:sp>
        <p:nvSpPr>
          <p:cNvPr id="7" name="Slide Number Placeholder 6"/>
          <p:cNvSpPr>
            <a:spLocks noGrp="1"/>
          </p:cNvSpPr>
          <p:nvPr>
            <p:ph type="sldNum" sz="quarter" idx="12"/>
          </p:nvPr>
        </p:nvSpPr>
        <p:spPr>
          <a:xfrm>
            <a:off x="10862452" y="381000"/>
            <a:ext cx="643748" cy="365125"/>
          </a:xfrm>
        </p:spPr>
        <p:txBody>
          <a:bodyPr/>
          <a:lstStyle/>
          <a:p>
            <a:fld id="{B5E4B1E4-80DF-4AAB-81F3-01D05A7BF2C9}" type="slidenum">
              <a:rPr lang="it-IT" smtClean="0"/>
              <a:t>‹N›</a:t>
            </a:fld>
            <a:endParaRPr lang="it-IT"/>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0146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a:xfrm>
            <a:off x="685800" y="378883"/>
            <a:ext cx="6991492" cy="365125"/>
          </a:xfrm>
        </p:spPr>
        <p:txBody>
          <a:bodyPr/>
          <a:lstStyle/>
          <a:p>
            <a:endParaRPr lang="it-IT"/>
          </a:p>
        </p:txBody>
      </p:sp>
      <p:sp>
        <p:nvSpPr>
          <p:cNvPr id="7" name="Slide Number Placeholder 6"/>
          <p:cNvSpPr>
            <a:spLocks noGrp="1"/>
          </p:cNvSpPr>
          <p:nvPr>
            <p:ph type="sldNum" sz="quarter" idx="12"/>
          </p:nvPr>
        </p:nvSpPr>
        <p:spPr>
          <a:xfrm>
            <a:off x="10862452" y="381000"/>
            <a:ext cx="643748" cy="365125"/>
          </a:xfrm>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2112243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138E51D5-A8E4-4811-904C-23B23B84F3AF}" type="datetimeFigureOut">
              <a:rPr lang="it-IT" smtClean="0"/>
              <a:t>03/06/2022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727840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138E51D5-A8E4-4811-904C-23B23B84F3AF}" type="datetimeFigureOut">
              <a:rPr lang="it-IT" smtClean="0"/>
              <a:t>03/06/2022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872913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38E51D5-A8E4-4811-904C-23B23B84F3AF}" type="datetimeFigureOut">
              <a:rPr lang="it-IT" smtClean="0"/>
              <a:t>03/06/2022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382075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38E51D5-A8E4-4811-904C-23B23B84F3AF}" type="datetimeFigureOut">
              <a:rPr lang="it-IT" smtClean="0"/>
              <a:t>03/06/2022</a:t>
            </a:fld>
            <a:endParaRPr lang="it-IT"/>
          </a:p>
        </p:txBody>
      </p:sp>
      <p:sp>
        <p:nvSpPr>
          <p:cNvPr id="5" name="Footer Placeholder 4"/>
          <p:cNvSpPr>
            <a:spLocks noGrp="1"/>
          </p:cNvSpPr>
          <p:nvPr>
            <p:ph type="ftr" sz="quarter" idx="11"/>
          </p:nvPr>
        </p:nvSpPr>
        <p:spPr>
          <a:xfrm>
            <a:off x="685800" y="381000"/>
            <a:ext cx="6991492" cy="365125"/>
          </a:xfrm>
        </p:spPr>
        <p:txBody>
          <a:bodyPr/>
          <a:lstStyle/>
          <a:p>
            <a:endParaRPr lang="it-IT"/>
          </a:p>
        </p:txBody>
      </p:sp>
      <p:sp>
        <p:nvSpPr>
          <p:cNvPr id="6" name="Slide Number Placeholder 5"/>
          <p:cNvSpPr>
            <a:spLocks noGrp="1"/>
          </p:cNvSpPr>
          <p:nvPr>
            <p:ph type="sldNum" sz="quarter" idx="12"/>
          </p:nvPr>
        </p:nvSpPr>
        <p:spPr>
          <a:xfrm>
            <a:off x="10862452" y="381000"/>
            <a:ext cx="643748" cy="365125"/>
          </a:xfrm>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394312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138E51D5-A8E4-4811-904C-23B23B84F3AF}" type="datetimeFigureOut">
              <a:rPr lang="it-IT" smtClean="0"/>
              <a:t>03/06/2022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297697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38E51D5-A8E4-4811-904C-23B23B84F3AF}" type="datetimeFigureOut">
              <a:rPr lang="it-IT" smtClean="0"/>
              <a:t>03/06/2022</a:t>
            </a:fld>
            <a:endParaRPr lang="it-IT"/>
          </a:p>
        </p:txBody>
      </p:sp>
      <p:sp>
        <p:nvSpPr>
          <p:cNvPr id="5" name="Footer Placeholder 4"/>
          <p:cNvSpPr>
            <a:spLocks noGrp="1"/>
          </p:cNvSpPr>
          <p:nvPr>
            <p:ph type="ftr" sz="quarter" idx="11"/>
          </p:nvPr>
        </p:nvSpPr>
        <p:spPr>
          <a:xfrm>
            <a:off x="685800" y="381001"/>
            <a:ext cx="6991492" cy="364065"/>
          </a:xfrm>
        </p:spPr>
        <p:txBody>
          <a:bodyPr/>
          <a:lstStyle/>
          <a:p>
            <a:endParaRPr lang="it-IT"/>
          </a:p>
        </p:txBody>
      </p:sp>
      <p:sp>
        <p:nvSpPr>
          <p:cNvPr id="6" name="Slide Number Placeholder 5"/>
          <p:cNvSpPr>
            <a:spLocks noGrp="1"/>
          </p:cNvSpPr>
          <p:nvPr>
            <p:ph type="sldNum" sz="quarter" idx="12"/>
          </p:nvPr>
        </p:nvSpPr>
        <p:spPr>
          <a:xfrm>
            <a:off x="10862452" y="381000"/>
            <a:ext cx="643748" cy="365125"/>
          </a:xfrm>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4405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139010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5800" y="3132666"/>
            <a:ext cx="5311775" cy="308601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132666"/>
            <a:ext cx="5334000" cy="308601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38E51D5-A8E4-4811-904C-23B23B84F3AF}" type="datetimeFigureOut">
              <a:rPr lang="it-IT" smtClean="0"/>
              <a:t>03/06/2022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216580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138E51D5-A8E4-4811-904C-23B23B84F3AF}" type="datetimeFigureOut">
              <a:rPr lang="it-IT" smtClean="0"/>
              <a:t>03/06/2022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3850694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8E51D5-A8E4-4811-904C-23B23B84F3AF}" type="datetimeFigureOut">
              <a:rPr lang="it-IT" smtClean="0"/>
              <a:t>03/06/2022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2326870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549548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38E51D5-A8E4-4811-904C-23B23B84F3AF}" type="datetimeFigureOut">
              <a:rPr lang="it-IT" smtClean="0"/>
              <a:t>03/06/2022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5E4B1E4-80DF-4AAB-81F3-01D05A7BF2C9}" type="slidenum">
              <a:rPr lang="it-IT" smtClean="0"/>
              <a:t>‹N›</a:t>
            </a:fld>
            <a:endParaRPr lang="it-IT"/>
          </a:p>
        </p:txBody>
      </p:sp>
    </p:spTree>
    <p:extLst>
      <p:ext uri="{BB962C8B-B14F-4D97-AF65-F5344CB8AC3E}">
        <p14:creationId xmlns:p14="http://schemas.microsoft.com/office/powerpoint/2010/main" val="122701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8E51D5-A8E4-4811-904C-23B23B84F3AF}" type="datetimeFigureOut">
              <a:rPr lang="it-IT" smtClean="0"/>
              <a:t>03/06/2022</a:t>
            </a:fld>
            <a:endParaRPr lang="it-IT"/>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E4B1E4-80DF-4AAB-81F3-01D05A7BF2C9}" type="slidenum">
              <a:rPr lang="it-IT" smtClean="0"/>
              <a:t>‹N›</a:t>
            </a:fld>
            <a:endParaRPr lang="it-IT"/>
          </a:p>
        </p:txBody>
      </p:sp>
    </p:spTree>
    <p:extLst>
      <p:ext uri="{BB962C8B-B14F-4D97-AF65-F5344CB8AC3E}">
        <p14:creationId xmlns:p14="http://schemas.microsoft.com/office/powerpoint/2010/main" val="157552131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icosaedro.it/crittografia/chiavi-simmetriche.html#cast128ecast5rfc2144" TargetMode="External"/><Relationship Id="rId2" Type="http://schemas.openxmlformats.org/officeDocument/2006/relationships/hyperlink" Target="http://www.md5online.it/md5-convert/md5_convert.php"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hyperlink" Target="https://www.studiolegale-online.net/penale_r05b.php" TargetMode="External"/><Relationship Id="rId13" Type="http://schemas.openxmlformats.org/officeDocument/2006/relationships/hyperlink" Target="https://www.brocardi.it/codice-penale/libro-secondo/titolo-xii/capo-iii/sezione-iv/art615quinquies.html" TargetMode="External"/><Relationship Id="rId3" Type="http://schemas.openxmlformats.org/officeDocument/2006/relationships/hyperlink" Target="https://www.cisco.com/c/it_it/products/security/common-cyberattacks.html" TargetMode="External"/><Relationship Id="rId7" Type="http://schemas.openxmlformats.org/officeDocument/2006/relationships/hyperlink" Target="https://www.dirittoconsenso.it/2021/10/27/la-frode-informatica/" TargetMode="External"/><Relationship Id="rId12" Type="http://schemas.openxmlformats.org/officeDocument/2006/relationships/hyperlink" Target="https://www.liceoduca.edu.it/med/17.html" TargetMode="External"/><Relationship Id="rId2" Type="http://schemas.openxmlformats.org/officeDocument/2006/relationships/hyperlink" Target="https://blog.t-consulting.it/i-10-cyber-attacchi-piu-comuni" TargetMode="External"/><Relationship Id="rId1" Type="http://schemas.openxmlformats.org/officeDocument/2006/relationships/slideLayout" Target="../slideLayouts/slideLayout1.xml"/><Relationship Id="rId6" Type="http://schemas.openxmlformats.org/officeDocument/2006/relationships/hyperlink" Target="https://www.oodrive.com/it/blog/sicurezza/principali-10-tipi-diversi-di-attacchi-informatici/" TargetMode="External"/><Relationship Id="rId11" Type="http://schemas.openxmlformats.org/officeDocument/2006/relationships/hyperlink" Target="https://avvocatopenaletorino.it/2021/03/31/art-615-quinquies-c-p-diffusione-di-apparecchiature/" TargetMode="External"/><Relationship Id="rId5" Type="http://schemas.openxmlformats.org/officeDocument/2006/relationships/hyperlink" Target="https://nordvpn.com/it/blog/tipi-di-attacchi-informatici/" TargetMode="External"/><Relationship Id="rId10" Type="http://schemas.openxmlformats.org/officeDocument/2006/relationships/hyperlink" Target="https://studiolegaleramelli.it/2020/03/23/art-640-ter-c-p-frode-informatica/" TargetMode="External"/><Relationship Id="rId4" Type="http://schemas.openxmlformats.org/officeDocument/2006/relationships/hyperlink" Target="https://universeit.blog/attacchi-informatici/" TargetMode="External"/><Relationship Id="rId9" Type="http://schemas.openxmlformats.org/officeDocument/2006/relationships/hyperlink" Target="https://it.wikipedia.org/wiki/Frode_informatica" TargetMode="External"/><Relationship Id="rId14" Type="http://schemas.openxmlformats.org/officeDocument/2006/relationships/hyperlink" Target="https://vitolavecchia.altervista.org/come-rendere-sicuro-un-sistema-informatico-evitando-gli-attacchi/"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voxinvestigazioni.it/intercettazioni-ambientali/" TargetMode="External"/><Relationship Id="rId3" Type="http://schemas.openxmlformats.org/officeDocument/2006/relationships/hyperlink" Target="https://www.dgroove.it/cose-la-crittografia-e-perche-e-importante-per-la-protezione-dei-dati-in-azienda/4515/#:~:text=La%20crittografia%2C%20dunque%2C%20pu%C3%B2%20essere,'algoritmo%20di%20cifratura%2Fdecifratura." TargetMode="External"/><Relationship Id="rId7" Type="http://schemas.openxmlformats.org/officeDocument/2006/relationships/hyperlink" Target="https://www.money.it/Phishing-cos-e-come-difendersi-evitare-truffe-online-SMS-email-fake" TargetMode="External"/><Relationship Id="rId2" Type="http://schemas.openxmlformats.org/officeDocument/2006/relationships/hyperlink" Target="https://vitolavecchia.altervista.org/monitoraggio-della-sicurezza-informatica-mediante-analisi-dei-rischi/" TargetMode="External"/><Relationship Id="rId1" Type="http://schemas.openxmlformats.org/officeDocument/2006/relationships/slideLayout" Target="../slideLayouts/slideLayout7.xml"/><Relationship Id="rId6" Type="http://schemas.openxmlformats.org/officeDocument/2006/relationships/hyperlink" Target="https://www.pcprimipassi.it/psoftware/psoftware.asp?id=VIOLAZIONEACCOUNT#:~:text=Per%20account%20violato%20si%20intende,tanto%20che%20si%20pu%C3%B2%20parlare" TargetMode="External"/><Relationship Id="rId11" Type="http://schemas.openxmlformats.org/officeDocument/2006/relationships/hyperlink" Target="http://www.studiocataldi.it/" TargetMode="External"/><Relationship Id="rId5" Type="http://schemas.openxmlformats.org/officeDocument/2006/relationships/hyperlink" Target="https://www.avast.com/it-it/c-identity-theft#:~:text=Il%20furto%20di%20identit%C3%A0%20si,identit%C3%A0%20per%20impersonare%20la%20vittima." TargetMode="External"/><Relationship Id="rId10" Type="http://schemas.openxmlformats.org/officeDocument/2006/relationships/hyperlink" Target="https://www.studiocataldi.it/articoli/22423-il-reato-di-detenzione-e-diffusione-abusiva-di-codici-di-accesso-a-sistemi-informatici-o-telematici.asp#ixzz7UOq25etk" TargetMode="External"/><Relationship Id="rId4" Type="http://schemas.openxmlformats.org/officeDocument/2006/relationships/hyperlink" Target="https://www.brocardi.it/codice-penale/libro-secondo/titolo-xii/capo-iii/sezione-iv/art615ter.html" TargetMode="External"/><Relationship Id="rId9" Type="http://schemas.openxmlformats.org/officeDocument/2006/relationships/hyperlink" Target="https://studiolegaleramelli.it/2020/03/23/art-617-quater-c-p-intercettazione-impedimento-o-interruzione-illecita-di-comunicazioni-informatiche-o-telematiche/#:~:text=Chiunque%20fraudolentemente%20intercetta%20comunicazioni%20relative,sei%20mesi%20a%20quattro%20ann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811824" y="1708736"/>
            <a:ext cx="8314592" cy="1656006"/>
          </a:xfrm>
        </p:spPr>
        <p:txBody>
          <a:bodyPr>
            <a:normAutofit fontScale="90000"/>
          </a:bodyPr>
          <a:lstStyle/>
          <a:p>
            <a:r>
              <a:rPr lang="it-IT" b="1" i="1" u="sng" dirty="0">
                <a:solidFill>
                  <a:srgbClr val="FF0000"/>
                </a:solidFill>
              </a:rPr>
              <a:t>Lavoro di educazione civica</a:t>
            </a:r>
            <a:br>
              <a:rPr lang="it-IT" b="1" i="1" u="sng" dirty="0">
                <a:solidFill>
                  <a:srgbClr val="FF0000"/>
                </a:solidFill>
              </a:rPr>
            </a:br>
            <a:r>
              <a:rPr lang="it-IT" b="1" i="1" u="sng" dirty="0">
                <a:solidFill>
                  <a:srgbClr val="FF0000"/>
                </a:solidFill>
              </a:rPr>
              <a:t>su informatica</a:t>
            </a:r>
          </a:p>
        </p:txBody>
      </p:sp>
      <p:sp>
        <p:nvSpPr>
          <p:cNvPr id="3" name="Sottotitolo 2"/>
          <p:cNvSpPr>
            <a:spLocks noGrp="1"/>
          </p:cNvSpPr>
          <p:nvPr>
            <p:ph type="subTitle" idx="1"/>
          </p:nvPr>
        </p:nvSpPr>
        <p:spPr>
          <a:xfrm>
            <a:off x="3714915" y="4123200"/>
            <a:ext cx="4190999" cy="1656006"/>
          </a:xfrm>
          <a:solidFill>
            <a:schemeClr val="tx1"/>
          </a:solidFill>
        </p:spPr>
        <p:txBody>
          <a:bodyPr/>
          <a:lstStyle/>
          <a:p>
            <a:pPr algn="ctr"/>
            <a:r>
              <a:rPr lang="it-IT" dirty="0">
                <a:solidFill>
                  <a:sysClr val="windowText" lastClr="000000"/>
                </a:solidFill>
              </a:rPr>
              <a:t>I componenti del gruppo sono:</a:t>
            </a:r>
          </a:p>
          <a:p>
            <a:pPr algn="ctr"/>
            <a:r>
              <a:rPr lang="it-IT" dirty="0">
                <a:solidFill>
                  <a:sysClr val="windowText" lastClr="000000"/>
                </a:solidFill>
              </a:rPr>
              <a:t>-Matteo </a:t>
            </a:r>
            <a:r>
              <a:rPr lang="it-IT" dirty="0" err="1">
                <a:solidFill>
                  <a:sysClr val="windowText" lastClr="000000"/>
                </a:solidFill>
              </a:rPr>
              <a:t>Licciardino</a:t>
            </a:r>
            <a:endParaRPr lang="it-IT" dirty="0">
              <a:solidFill>
                <a:sysClr val="windowText" lastClr="000000"/>
              </a:solidFill>
            </a:endParaRPr>
          </a:p>
          <a:p>
            <a:pPr algn="ctr"/>
            <a:r>
              <a:rPr lang="it-IT" dirty="0">
                <a:solidFill>
                  <a:sysClr val="windowText" lastClr="000000"/>
                </a:solidFill>
              </a:rPr>
              <a:t>-Matteo Putignano</a:t>
            </a:r>
          </a:p>
          <a:p>
            <a:pPr algn="ctr"/>
            <a:r>
              <a:rPr lang="it-IT" dirty="0">
                <a:solidFill>
                  <a:sysClr val="windowText" lastClr="000000"/>
                </a:solidFill>
              </a:rPr>
              <a:t>-Marco Minetti</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548" y="557333"/>
            <a:ext cx="3512161" cy="16167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6148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645019" y="1187943"/>
            <a:ext cx="6901962" cy="904626"/>
          </a:xfrm>
        </p:spPr>
        <p:txBody>
          <a:bodyPr>
            <a:normAutofit fontScale="90000"/>
          </a:bodyPr>
          <a:lstStyle/>
          <a:p>
            <a:r>
              <a:rPr lang="it-IT" b="1" i="1" u="sng" dirty="0">
                <a:solidFill>
                  <a:srgbClr val="FF0000"/>
                </a:solidFill>
              </a:rPr>
              <a:t>LE MINACCE IN RETE</a:t>
            </a:r>
          </a:p>
        </p:txBody>
      </p:sp>
      <p:sp>
        <p:nvSpPr>
          <p:cNvPr id="3" name="Sottotitolo 2"/>
          <p:cNvSpPr>
            <a:spLocks noGrp="1"/>
          </p:cNvSpPr>
          <p:nvPr>
            <p:ph type="subTitle" idx="1"/>
          </p:nvPr>
        </p:nvSpPr>
        <p:spPr>
          <a:xfrm>
            <a:off x="782515" y="2313354"/>
            <a:ext cx="5583116" cy="3392853"/>
          </a:xfrm>
        </p:spPr>
        <p:txBody>
          <a:bodyPr>
            <a:normAutofit/>
          </a:bodyPr>
          <a:lstStyle/>
          <a:p>
            <a:pPr algn="just"/>
            <a:r>
              <a:rPr lang="it-IT" dirty="0"/>
              <a:t>Le apparecchiature digitali e la connessione costante a Internet sono, di fatto, la nuova frontiera che permette alle persone di socializzare, di ottenere ogni tipo di Servizi e di comprare beni di consumo provenienti da ogni parte del globo.</a:t>
            </a:r>
          </a:p>
          <a:p>
            <a:pPr algn="just"/>
            <a:r>
              <a:rPr lang="it-IT" dirty="0"/>
              <a:t>Un grandissimo vantaggio per gli Utilizzatori, a cui è ormai impossibile rinunciare. </a:t>
            </a:r>
          </a:p>
          <a:p>
            <a:pPr algn="just"/>
            <a:r>
              <a:rPr lang="it-IT" dirty="0"/>
              <a:t>Ma sono benefici che, per così dire, hanno un lato oscuro dal quale occorre difendersi.</a:t>
            </a:r>
          </a:p>
        </p:txBody>
      </p:sp>
      <p:pic>
        <p:nvPicPr>
          <p:cNvPr id="4" name="Immagine 3"/>
          <p:cNvPicPr>
            <a:picLocks noChangeAspect="1"/>
          </p:cNvPicPr>
          <p:nvPr/>
        </p:nvPicPr>
        <p:blipFill>
          <a:blip r:embed="rId2"/>
          <a:stretch>
            <a:fillRect/>
          </a:stretch>
        </p:blipFill>
        <p:spPr>
          <a:xfrm>
            <a:off x="6786870" y="2757970"/>
            <a:ext cx="4755292" cy="2731245"/>
          </a:xfrm>
          <a:prstGeom prst="rect">
            <a:avLst/>
          </a:prstGeom>
        </p:spPr>
      </p:pic>
    </p:spTree>
    <p:extLst>
      <p:ext uri="{BB962C8B-B14F-4D97-AF65-F5344CB8AC3E}">
        <p14:creationId xmlns:p14="http://schemas.microsoft.com/office/powerpoint/2010/main" val="64451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763108" y="1214320"/>
            <a:ext cx="4317023" cy="887041"/>
          </a:xfrm>
        </p:spPr>
        <p:txBody>
          <a:bodyPr>
            <a:normAutofit fontScale="90000"/>
          </a:bodyPr>
          <a:lstStyle/>
          <a:p>
            <a:r>
              <a:rPr lang="it-IT" b="1" i="1" u="sng" dirty="0">
                <a:solidFill>
                  <a:srgbClr val="FF0000"/>
                </a:solidFill>
              </a:rPr>
              <a:t>SICUREZZA</a:t>
            </a:r>
          </a:p>
        </p:txBody>
      </p:sp>
      <p:sp>
        <p:nvSpPr>
          <p:cNvPr id="3" name="Sottotitolo 2"/>
          <p:cNvSpPr>
            <a:spLocks noGrp="1"/>
          </p:cNvSpPr>
          <p:nvPr>
            <p:ph type="subTitle" idx="1"/>
          </p:nvPr>
        </p:nvSpPr>
        <p:spPr>
          <a:xfrm>
            <a:off x="1197219" y="2277207"/>
            <a:ext cx="3814396" cy="4176345"/>
          </a:xfrm>
        </p:spPr>
        <p:txBody>
          <a:bodyPr/>
          <a:lstStyle/>
          <a:p>
            <a:pPr algn="just"/>
            <a:r>
              <a:rPr lang="it-IT" dirty="0">
                <a:latin typeface="Calibri" panose="020F0502020204030204" pitchFamily="34" charset="0"/>
                <a:cs typeface="Calibri" panose="020F0502020204030204" pitchFamily="34" charset="0"/>
              </a:rPr>
              <a:t>La </a:t>
            </a:r>
            <a:r>
              <a:rPr lang="it-IT" b="1" i="1" u="sng" dirty="0">
                <a:latin typeface="Calibri" panose="020F0502020204030204" pitchFamily="34" charset="0"/>
                <a:cs typeface="Calibri" panose="020F0502020204030204" pitchFamily="34" charset="0"/>
              </a:rPr>
              <a:t>sicurezza informatica</a:t>
            </a:r>
            <a:r>
              <a:rPr lang="it-IT" dirty="0">
                <a:latin typeface="Calibri" panose="020F0502020204030204" pitchFamily="34" charset="0"/>
                <a:cs typeface="Calibri" panose="020F0502020204030204" pitchFamily="34" charset="0"/>
              </a:rPr>
              <a:t> (in inglese Information Security), è l'insieme delle tecnologie, delle procedure e dei mezzi tesi alla protezione dei sistemi </a:t>
            </a:r>
            <a:r>
              <a:rPr lang="it-IT" b="1" dirty="0">
                <a:latin typeface="Calibri" panose="020F0502020204030204" pitchFamily="34" charset="0"/>
                <a:cs typeface="Calibri" panose="020F0502020204030204" pitchFamily="34" charset="0"/>
              </a:rPr>
              <a:t>informatici</a:t>
            </a:r>
            <a:r>
              <a:rPr lang="it-IT" dirty="0">
                <a:latin typeface="Calibri" panose="020F0502020204030204" pitchFamily="34" charset="0"/>
                <a:cs typeface="Calibri" panose="020F0502020204030204" pitchFamily="34" charset="0"/>
              </a:rPr>
              <a:t> in termini di disponibilità, confidenzialità e integrità dei beni o </a:t>
            </a:r>
            <a:r>
              <a:rPr lang="it-IT" dirty="0" err="1">
                <a:latin typeface="Calibri" panose="020F0502020204030204" pitchFamily="34" charset="0"/>
                <a:cs typeface="Calibri" panose="020F0502020204030204" pitchFamily="34" charset="0"/>
              </a:rPr>
              <a:t>asset</a:t>
            </a:r>
            <a:r>
              <a:rPr lang="it-IT" dirty="0">
                <a:latin typeface="Calibri" panose="020F0502020204030204" pitchFamily="34" charset="0"/>
                <a:cs typeface="Calibri" panose="020F0502020204030204" pitchFamily="34" charset="0"/>
              </a:rPr>
              <a:t> </a:t>
            </a:r>
            <a:r>
              <a:rPr lang="it-IT" b="1" i="1" u="sng" dirty="0">
                <a:latin typeface="Calibri" panose="020F0502020204030204" pitchFamily="34" charset="0"/>
                <a:cs typeface="Calibri" panose="020F0502020204030204" pitchFamily="34" charset="0"/>
              </a:rPr>
              <a:t>informatici</a:t>
            </a:r>
            <a:r>
              <a:rPr lang="it-IT" dirty="0">
                <a:latin typeface="Calibri" panose="020F0502020204030204" pitchFamily="34" charset="0"/>
                <a:cs typeface="Calibri" panose="020F0502020204030204" pitchFamily="34" charset="0"/>
              </a:rPr>
              <a:t>.</a:t>
            </a:r>
          </a:p>
          <a:p>
            <a:pPr algn="just"/>
            <a:r>
              <a:rPr lang="it-IT" dirty="0">
                <a:latin typeface="Calibri" panose="020F0502020204030204" pitchFamily="34" charset="0"/>
                <a:cs typeface="Calibri" panose="020F0502020204030204" pitchFamily="34" charset="0"/>
              </a:rPr>
              <a:t>Tante minacce sono portate, ogni giorno, ai sistemi informatici. Bisogna imparare a conoscere queste minacce in modo da essere preparati ad affrontarle ed eliminarle.</a:t>
            </a:r>
          </a:p>
          <a:p>
            <a:endParaRPr lang="it-IT" dirty="0"/>
          </a:p>
        </p:txBody>
      </p:sp>
      <p:pic>
        <p:nvPicPr>
          <p:cNvPr id="4" name="Immagine 3"/>
          <p:cNvPicPr>
            <a:picLocks noChangeAspect="1"/>
          </p:cNvPicPr>
          <p:nvPr/>
        </p:nvPicPr>
        <p:blipFill>
          <a:blip r:embed="rId2"/>
          <a:stretch>
            <a:fillRect/>
          </a:stretch>
        </p:blipFill>
        <p:spPr>
          <a:xfrm>
            <a:off x="5921619" y="2765040"/>
            <a:ext cx="5041829" cy="3200677"/>
          </a:xfrm>
          <a:prstGeom prst="rect">
            <a:avLst/>
          </a:prstGeom>
        </p:spPr>
      </p:pic>
    </p:spTree>
    <p:extLst>
      <p:ext uri="{BB962C8B-B14F-4D97-AF65-F5344CB8AC3E}">
        <p14:creationId xmlns:p14="http://schemas.microsoft.com/office/powerpoint/2010/main" val="323689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037992" y="959344"/>
            <a:ext cx="2365131" cy="931003"/>
          </a:xfrm>
        </p:spPr>
        <p:txBody>
          <a:bodyPr>
            <a:normAutofit/>
          </a:bodyPr>
          <a:lstStyle/>
          <a:p>
            <a:r>
              <a:rPr lang="it-IT" b="1" i="1" u="sng" dirty="0">
                <a:solidFill>
                  <a:srgbClr val="FF0000"/>
                </a:solidFill>
                <a:latin typeface="Calibri"/>
                <a:ea typeface="Calibri"/>
                <a:cs typeface="Calibri"/>
                <a:sym typeface="Calibri"/>
              </a:rPr>
              <a:t>VIRUS</a:t>
            </a:r>
            <a:endParaRPr lang="it-IT" dirty="0"/>
          </a:p>
        </p:txBody>
      </p:sp>
      <p:sp>
        <p:nvSpPr>
          <p:cNvPr id="3" name="Sottotitolo 2"/>
          <p:cNvSpPr>
            <a:spLocks noGrp="1"/>
          </p:cNvSpPr>
          <p:nvPr>
            <p:ph type="subTitle" idx="1"/>
          </p:nvPr>
        </p:nvSpPr>
        <p:spPr>
          <a:xfrm>
            <a:off x="747346" y="2356338"/>
            <a:ext cx="6031523" cy="3851031"/>
          </a:xfrm>
        </p:spPr>
        <p:txBody>
          <a:bodyPr>
            <a:normAutofit fontScale="92500"/>
          </a:bodyPr>
          <a:lstStyle/>
          <a:p>
            <a:pPr algn="just"/>
            <a:r>
              <a:rPr lang="it-IT" sz="2400" dirty="0">
                <a:latin typeface="Calibri" panose="020F0502020204030204" pitchFamily="34" charset="0"/>
                <a:cs typeface="Calibri" panose="020F0502020204030204" pitchFamily="34" charset="0"/>
              </a:rPr>
              <a:t>Un </a:t>
            </a:r>
            <a:r>
              <a:rPr lang="it-IT" sz="2400" b="1" i="1" u="sng" dirty="0">
                <a:latin typeface="Calibri" panose="020F0502020204030204" pitchFamily="34" charset="0"/>
                <a:cs typeface="Calibri" panose="020F0502020204030204" pitchFamily="34" charset="0"/>
              </a:rPr>
              <a:t>virus informatico</a:t>
            </a:r>
            <a:r>
              <a:rPr lang="it-IT" sz="2400" dirty="0">
                <a:latin typeface="Calibri" panose="020F0502020204030204" pitchFamily="34" charset="0"/>
                <a:cs typeface="Calibri" panose="020F0502020204030204" pitchFamily="34" charset="0"/>
              </a:rPr>
              <a:t> è un programma o una sezione di codice caricato nel computer senza che il proprietario ne sia a conoscenza o lo abbia autorizzato.</a:t>
            </a:r>
          </a:p>
          <a:p>
            <a:pPr algn="just"/>
            <a:r>
              <a:rPr lang="it-IT" sz="2400" dirty="0">
                <a:latin typeface="Calibri" panose="020F0502020204030204" pitchFamily="34" charset="0"/>
                <a:cs typeface="Calibri" panose="020F0502020204030204" pitchFamily="34" charset="0"/>
              </a:rPr>
              <a:t>Un </a:t>
            </a:r>
            <a:r>
              <a:rPr lang="it-IT" sz="2400" b="1" i="1" u="sng" dirty="0">
                <a:latin typeface="Calibri" panose="020F0502020204030204" pitchFamily="34" charset="0"/>
                <a:cs typeface="Calibri" panose="020F0502020204030204" pitchFamily="34" charset="0"/>
              </a:rPr>
              <a:t>virus informatico</a:t>
            </a:r>
            <a:r>
              <a:rPr lang="it-IT" sz="2400" dirty="0">
                <a:latin typeface="Calibri" panose="020F0502020204030204" pitchFamily="34" charset="0"/>
                <a:cs typeface="Calibri" panose="020F0502020204030204" pitchFamily="34" charset="0"/>
              </a:rPr>
              <a:t> si aggancia a un documento o a software presente nel computer e rimane silente finché un utente non apre il file in questione.</a:t>
            </a:r>
          </a:p>
          <a:p>
            <a:pPr algn="just"/>
            <a:r>
              <a:rPr lang="it-IT" sz="2400" dirty="0">
                <a:latin typeface="Calibri" panose="020F0502020204030204" pitchFamily="34" charset="0"/>
                <a:cs typeface="Calibri" panose="020F0502020204030204" pitchFamily="34" charset="0"/>
              </a:rPr>
              <a:t>Quando un virus prende possesso di un computer replica il proprio codice, infettando tutti gli altri file. Questa </a:t>
            </a:r>
            <a:r>
              <a:rPr lang="it-IT" sz="2400" b="1" i="1" u="sng" dirty="0">
                <a:latin typeface="Calibri" panose="020F0502020204030204" pitchFamily="34" charset="0"/>
                <a:cs typeface="Calibri" panose="020F0502020204030204" pitchFamily="34" charset="0"/>
              </a:rPr>
              <a:t>sua capacità lo rende anche trasmissibile su dispositivi collegati in rete</a:t>
            </a:r>
            <a:r>
              <a:rPr lang="it-IT" sz="2400" b="1" dirty="0">
                <a:latin typeface="Calibri" panose="020F0502020204030204" pitchFamily="34" charset="0"/>
                <a:cs typeface="Calibri" panose="020F0502020204030204" pitchFamily="34" charset="0"/>
              </a:rPr>
              <a:t>.</a:t>
            </a:r>
            <a:endParaRPr lang="it-IT" sz="2400" dirty="0">
              <a:latin typeface="Calibri" panose="020F0502020204030204" pitchFamily="34" charset="0"/>
              <a:cs typeface="Calibri" panose="020F0502020204030204" pitchFamily="34" charset="0"/>
            </a:endParaRPr>
          </a:p>
          <a:p>
            <a:endParaRPr lang="it-IT" dirty="0"/>
          </a:p>
        </p:txBody>
      </p:sp>
      <p:pic>
        <p:nvPicPr>
          <p:cNvPr id="5" name="Immagine 4"/>
          <p:cNvPicPr>
            <a:picLocks noChangeAspect="1"/>
          </p:cNvPicPr>
          <p:nvPr/>
        </p:nvPicPr>
        <p:blipFill>
          <a:blip r:embed="rId2"/>
          <a:stretch>
            <a:fillRect/>
          </a:stretch>
        </p:blipFill>
        <p:spPr>
          <a:xfrm>
            <a:off x="7403123" y="2749635"/>
            <a:ext cx="3882090" cy="2325655"/>
          </a:xfrm>
          <a:prstGeom prst="rect">
            <a:avLst/>
          </a:prstGeom>
        </p:spPr>
      </p:pic>
    </p:spTree>
    <p:extLst>
      <p:ext uri="{BB962C8B-B14F-4D97-AF65-F5344CB8AC3E}">
        <p14:creationId xmlns:p14="http://schemas.microsoft.com/office/powerpoint/2010/main" val="322972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492870" y="1029682"/>
            <a:ext cx="2444262" cy="931003"/>
          </a:xfrm>
        </p:spPr>
        <p:txBody>
          <a:bodyPr/>
          <a:lstStyle/>
          <a:p>
            <a:r>
              <a:rPr lang="it-IT" b="1" i="1" u="sng" dirty="0">
                <a:solidFill>
                  <a:srgbClr val="FF0000"/>
                </a:solidFill>
              </a:rPr>
              <a:t>VIRUS</a:t>
            </a:r>
          </a:p>
        </p:txBody>
      </p:sp>
      <p:sp>
        <p:nvSpPr>
          <p:cNvPr id="3" name="Sottotitolo 2"/>
          <p:cNvSpPr>
            <a:spLocks noGrp="1"/>
          </p:cNvSpPr>
          <p:nvPr>
            <p:ph type="subTitle" idx="1"/>
          </p:nvPr>
        </p:nvSpPr>
        <p:spPr>
          <a:xfrm>
            <a:off x="835269" y="2074984"/>
            <a:ext cx="4536831" cy="4000500"/>
          </a:xfrm>
        </p:spPr>
        <p:txBody>
          <a:bodyPr/>
          <a:lstStyle/>
          <a:p>
            <a:pPr algn="just"/>
            <a:r>
              <a:rPr lang="it-IT" dirty="0"/>
              <a:t>Esistono diversi tipi di minacce:</a:t>
            </a:r>
          </a:p>
          <a:p>
            <a:pPr lvl="0" algn="just">
              <a:spcBef>
                <a:spcPts val="0"/>
              </a:spcBef>
              <a:buClr>
                <a:schemeClr val="dk1"/>
              </a:buClr>
              <a:buSzPts val="1100"/>
            </a:pPr>
            <a:endParaRPr lang="it-IT" b="1" dirty="0">
              <a:solidFill>
                <a:srgbClr val="0000FF"/>
              </a:solidFill>
            </a:endParaRPr>
          </a:p>
          <a:p>
            <a:pPr lvl="0" algn="just">
              <a:spcBef>
                <a:spcPts val="0"/>
              </a:spcBef>
              <a:buClr>
                <a:schemeClr val="dk1"/>
              </a:buClr>
              <a:buSzPts val="1100"/>
            </a:pPr>
            <a:r>
              <a:rPr lang="it-IT" b="1" dirty="0">
                <a:solidFill>
                  <a:srgbClr val="0000FF"/>
                </a:solidFill>
              </a:rPr>
              <a:t>Cavalli di Troia</a:t>
            </a:r>
            <a:r>
              <a:rPr lang="it-IT" dirty="0"/>
              <a:t>: un cavallo di Troia è un programma dannoso mascherato da applicazione innocua. I cavalli di Troia non si moltiplicano ma possono avere un effetto distruttivo sul sistema. </a:t>
            </a:r>
          </a:p>
          <a:p>
            <a:pPr lvl="0" algn="just">
              <a:spcBef>
                <a:spcPts val="0"/>
              </a:spcBef>
              <a:buClr>
                <a:schemeClr val="dk1"/>
              </a:buClr>
              <a:buSzPts val="1100"/>
            </a:pPr>
            <a:endParaRPr lang="it-IT" dirty="0"/>
          </a:p>
          <a:p>
            <a:pPr lvl="0" algn="just">
              <a:spcBef>
                <a:spcPts val="0"/>
              </a:spcBef>
              <a:buClr>
                <a:schemeClr val="dk1"/>
              </a:buClr>
              <a:buSzPts val="1100"/>
            </a:pPr>
            <a:r>
              <a:rPr lang="it-IT" dirty="0"/>
              <a:t>Un esempio di cavallo di Troia è una applicazione che a prima vista serve per eliminare virus/minacce informatiche dai computer ma in realtà li introduce.</a:t>
            </a:r>
          </a:p>
          <a:p>
            <a:endParaRPr lang="it-IT" dirty="0"/>
          </a:p>
        </p:txBody>
      </p:sp>
      <p:pic>
        <p:nvPicPr>
          <p:cNvPr id="4" name="Immagine 3"/>
          <p:cNvPicPr>
            <a:picLocks noChangeAspect="1"/>
          </p:cNvPicPr>
          <p:nvPr/>
        </p:nvPicPr>
        <p:blipFill>
          <a:blip r:embed="rId2"/>
          <a:stretch>
            <a:fillRect/>
          </a:stretch>
        </p:blipFill>
        <p:spPr>
          <a:xfrm>
            <a:off x="6324878" y="2566343"/>
            <a:ext cx="4395597" cy="3017782"/>
          </a:xfrm>
          <a:prstGeom prst="rect">
            <a:avLst/>
          </a:prstGeom>
        </p:spPr>
      </p:pic>
    </p:spTree>
    <p:extLst>
      <p:ext uri="{BB962C8B-B14F-4D97-AF65-F5344CB8AC3E}">
        <p14:creationId xmlns:p14="http://schemas.microsoft.com/office/powerpoint/2010/main" val="1161248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686300" y="783497"/>
            <a:ext cx="2391508" cy="992549"/>
          </a:xfrm>
        </p:spPr>
        <p:txBody>
          <a:bodyPr>
            <a:normAutofit/>
          </a:bodyPr>
          <a:lstStyle/>
          <a:p>
            <a:r>
              <a:rPr lang="it-IT" b="1" i="1" u="sng" dirty="0">
                <a:solidFill>
                  <a:srgbClr val="FF0000"/>
                </a:solidFill>
              </a:rPr>
              <a:t>VIRUS</a:t>
            </a:r>
          </a:p>
        </p:txBody>
      </p:sp>
      <p:sp>
        <p:nvSpPr>
          <p:cNvPr id="3" name="Sottotitolo 2"/>
          <p:cNvSpPr>
            <a:spLocks noGrp="1"/>
          </p:cNvSpPr>
          <p:nvPr>
            <p:ph type="subTitle" idx="1"/>
          </p:nvPr>
        </p:nvSpPr>
        <p:spPr>
          <a:xfrm>
            <a:off x="826476" y="2110152"/>
            <a:ext cx="4853354" cy="3279533"/>
          </a:xfrm>
        </p:spPr>
        <p:txBody>
          <a:bodyPr/>
          <a:lstStyle/>
          <a:p>
            <a:pPr algn="just"/>
            <a:r>
              <a:rPr lang="it-IT" b="1" dirty="0" err="1">
                <a:solidFill>
                  <a:srgbClr val="0000FF"/>
                </a:solidFill>
              </a:rPr>
              <a:t>Worm</a:t>
            </a:r>
            <a:r>
              <a:rPr lang="it-IT" dirty="0"/>
              <a:t>: un </a:t>
            </a:r>
            <a:r>
              <a:rPr lang="it-IT" dirty="0" err="1"/>
              <a:t>worm</a:t>
            </a:r>
            <a:r>
              <a:rPr lang="it-IT" dirty="0"/>
              <a:t> è un programma (o gruppo di programmi) autonomo in grado di diffondere copie funzionanti di se stesso o di suoi segmenti, ad altri sistemi di computer. </a:t>
            </a:r>
          </a:p>
          <a:p>
            <a:pPr algn="just"/>
            <a:r>
              <a:rPr lang="it-IT" dirty="0"/>
              <a:t>La propagazione avviene in genere mediante le connessioni alla rete o attraverso gli allegati e-mail. A differenza dei virus e delle minacce informatiche, non hanno la necessità di attaccarsi a programmi </a:t>
            </a:r>
            <a:r>
              <a:rPr lang="it-IT" dirty="0" err="1"/>
              <a:t>host</a:t>
            </a:r>
            <a:r>
              <a:rPr lang="it-IT" dirty="0"/>
              <a:t>.</a:t>
            </a:r>
          </a:p>
          <a:p>
            <a:endParaRPr lang="it-IT" dirty="0"/>
          </a:p>
        </p:txBody>
      </p:sp>
      <p:pic>
        <p:nvPicPr>
          <p:cNvPr id="5" name="Immagine 4"/>
          <p:cNvPicPr>
            <a:picLocks noChangeAspect="1"/>
          </p:cNvPicPr>
          <p:nvPr/>
        </p:nvPicPr>
        <p:blipFill>
          <a:blip r:embed="rId2"/>
          <a:stretch>
            <a:fillRect/>
          </a:stretch>
        </p:blipFill>
        <p:spPr>
          <a:xfrm>
            <a:off x="6392008" y="2326784"/>
            <a:ext cx="4974699" cy="2799268"/>
          </a:xfrm>
          <a:prstGeom prst="rect">
            <a:avLst/>
          </a:prstGeom>
        </p:spPr>
      </p:pic>
    </p:spTree>
    <p:extLst>
      <p:ext uri="{BB962C8B-B14F-4D97-AF65-F5344CB8AC3E}">
        <p14:creationId xmlns:p14="http://schemas.microsoft.com/office/powerpoint/2010/main" val="8482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667250" y="1064852"/>
            <a:ext cx="2252296" cy="825495"/>
          </a:xfrm>
        </p:spPr>
        <p:txBody>
          <a:bodyPr>
            <a:normAutofit fontScale="90000"/>
          </a:bodyPr>
          <a:lstStyle/>
          <a:p>
            <a:r>
              <a:rPr lang="it-IT" b="1" i="1" u="sng" dirty="0">
                <a:solidFill>
                  <a:srgbClr val="FF0000"/>
                </a:solidFill>
              </a:rPr>
              <a:t>VIRUS</a:t>
            </a:r>
          </a:p>
        </p:txBody>
      </p:sp>
      <p:sp>
        <p:nvSpPr>
          <p:cNvPr id="3" name="Sottotitolo 2"/>
          <p:cNvSpPr>
            <a:spLocks noGrp="1"/>
          </p:cNvSpPr>
          <p:nvPr>
            <p:ph type="subTitle" idx="1"/>
          </p:nvPr>
        </p:nvSpPr>
        <p:spPr>
          <a:xfrm>
            <a:off x="1371600" y="2145323"/>
            <a:ext cx="4273062" cy="3631223"/>
          </a:xfrm>
        </p:spPr>
        <p:txBody>
          <a:bodyPr>
            <a:normAutofit/>
          </a:bodyPr>
          <a:lstStyle/>
          <a:p>
            <a:pPr algn="just"/>
            <a:r>
              <a:rPr lang="it-IT" sz="2800" b="1" dirty="0">
                <a:solidFill>
                  <a:srgbClr val="0000FF"/>
                </a:solidFill>
                <a:sym typeface="Calibri"/>
              </a:rPr>
              <a:t>Backdoor</a:t>
            </a:r>
            <a:r>
              <a:rPr lang="it-IT" sz="2800" dirty="0">
                <a:latin typeface="Calibri"/>
                <a:ea typeface="Calibri"/>
                <a:cs typeface="Calibri"/>
                <a:sym typeface="Calibri"/>
              </a:rPr>
              <a:t>: un programma </a:t>
            </a:r>
            <a:r>
              <a:rPr lang="it-IT" sz="2800" dirty="0" err="1">
                <a:latin typeface="Calibri"/>
                <a:ea typeface="Calibri"/>
                <a:cs typeface="Calibri"/>
                <a:sym typeface="Calibri"/>
              </a:rPr>
              <a:t>backdoor</a:t>
            </a:r>
            <a:r>
              <a:rPr lang="it-IT" sz="2800" dirty="0">
                <a:latin typeface="Calibri"/>
                <a:ea typeface="Calibri"/>
                <a:cs typeface="Calibri"/>
                <a:sym typeface="Calibri"/>
              </a:rPr>
              <a:t> è un metodo per aggirare i normali processi di autenticazione così da permettere l'accesso remoto a un computer e ottenere accesso alle informazioni rimanendo, nel frattempo, nascosto.</a:t>
            </a:r>
          </a:p>
          <a:p>
            <a:endParaRPr lang="it-IT" b="1" dirty="0">
              <a:solidFill>
                <a:srgbClr val="FF9900"/>
              </a:solidFill>
              <a:latin typeface="Calibri"/>
              <a:ea typeface="Calibri"/>
              <a:cs typeface="Calibri"/>
              <a:sym typeface="Calibri"/>
            </a:endParaRPr>
          </a:p>
        </p:txBody>
      </p:sp>
      <p:pic>
        <p:nvPicPr>
          <p:cNvPr id="4" name="Immagine 3"/>
          <p:cNvPicPr>
            <a:picLocks noChangeAspect="1"/>
          </p:cNvPicPr>
          <p:nvPr/>
        </p:nvPicPr>
        <p:blipFill>
          <a:blip r:embed="rId2"/>
          <a:stretch>
            <a:fillRect/>
          </a:stretch>
        </p:blipFill>
        <p:spPr>
          <a:xfrm>
            <a:off x="6671218" y="2411793"/>
            <a:ext cx="3456732" cy="2597121"/>
          </a:xfrm>
          <a:prstGeom prst="rect">
            <a:avLst/>
          </a:prstGeom>
        </p:spPr>
      </p:pic>
    </p:spTree>
    <p:extLst>
      <p:ext uri="{BB962C8B-B14F-4D97-AF65-F5344CB8AC3E}">
        <p14:creationId xmlns:p14="http://schemas.microsoft.com/office/powerpoint/2010/main" val="2585410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607169" y="950551"/>
            <a:ext cx="2180492" cy="931003"/>
          </a:xfrm>
        </p:spPr>
        <p:txBody>
          <a:bodyPr>
            <a:normAutofit/>
          </a:bodyPr>
          <a:lstStyle/>
          <a:p>
            <a:r>
              <a:rPr lang="it-IT" b="1" i="1" u="sng" dirty="0">
                <a:solidFill>
                  <a:srgbClr val="FF0000"/>
                </a:solidFill>
                <a:latin typeface="Calibri"/>
                <a:ea typeface="Calibri"/>
                <a:cs typeface="Calibri"/>
                <a:sym typeface="Calibri"/>
              </a:rPr>
              <a:t>VIRUS</a:t>
            </a:r>
            <a:endParaRPr lang="it-IT" i="1" u="sng" dirty="0">
              <a:solidFill>
                <a:srgbClr val="FF0000"/>
              </a:solidFill>
            </a:endParaRPr>
          </a:p>
        </p:txBody>
      </p:sp>
      <p:sp>
        <p:nvSpPr>
          <p:cNvPr id="3" name="Sottotitolo 2"/>
          <p:cNvSpPr>
            <a:spLocks noGrp="1"/>
          </p:cNvSpPr>
          <p:nvPr>
            <p:ph type="subTitle" idx="1"/>
          </p:nvPr>
        </p:nvSpPr>
        <p:spPr>
          <a:xfrm>
            <a:off x="1397977" y="2057399"/>
            <a:ext cx="3657600" cy="3789485"/>
          </a:xfrm>
        </p:spPr>
        <p:txBody>
          <a:bodyPr>
            <a:noAutofit/>
          </a:bodyPr>
          <a:lstStyle/>
          <a:p>
            <a:pPr algn="just"/>
            <a:r>
              <a:rPr lang="it-IT" b="1" dirty="0" err="1">
                <a:solidFill>
                  <a:srgbClr val="0000FF"/>
                </a:solidFill>
              </a:rPr>
              <a:t>Rootkit</a:t>
            </a:r>
            <a:r>
              <a:rPr lang="it-IT" dirty="0"/>
              <a:t>: Un </a:t>
            </a:r>
            <a:r>
              <a:rPr lang="it-IT" dirty="0" err="1"/>
              <a:t>rootkit</a:t>
            </a:r>
            <a:r>
              <a:rPr lang="it-IT" dirty="0"/>
              <a:t> è un programma progettato per fornire agli hacker accesso come amministratore a un computer senza che l'utente ne sia consapevole. In genere, un </a:t>
            </a:r>
            <a:r>
              <a:rPr lang="it-IT" dirty="0" err="1"/>
              <a:t>rootkit</a:t>
            </a:r>
            <a:r>
              <a:rPr lang="it-IT" dirty="0"/>
              <a:t> mantiene nascosta la propria installazione e tenta di evitare la sua rimozione provando a modificare i sistemi di protezione standard.</a:t>
            </a:r>
          </a:p>
        </p:txBody>
      </p:sp>
      <p:pic>
        <p:nvPicPr>
          <p:cNvPr id="5" name="Immagine 4"/>
          <p:cNvPicPr>
            <a:picLocks noChangeAspect="1"/>
          </p:cNvPicPr>
          <p:nvPr/>
        </p:nvPicPr>
        <p:blipFill>
          <a:blip r:embed="rId2"/>
          <a:stretch>
            <a:fillRect/>
          </a:stretch>
        </p:blipFill>
        <p:spPr>
          <a:xfrm>
            <a:off x="5697415" y="2536454"/>
            <a:ext cx="5044000" cy="2640652"/>
          </a:xfrm>
          <a:prstGeom prst="rect">
            <a:avLst/>
          </a:prstGeom>
        </p:spPr>
      </p:pic>
    </p:spTree>
    <p:extLst>
      <p:ext uri="{BB962C8B-B14F-4D97-AF65-F5344CB8AC3E}">
        <p14:creationId xmlns:p14="http://schemas.microsoft.com/office/powerpoint/2010/main" val="4384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862147" y="1170359"/>
            <a:ext cx="2171700" cy="878249"/>
          </a:xfrm>
        </p:spPr>
        <p:txBody>
          <a:bodyPr>
            <a:normAutofit fontScale="90000"/>
          </a:bodyPr>
          <a:lstStyle/>
          <a:p>
            <a:r>
              <a:rPr lang="it-IT" b="1" i="1" u="sng" dirty="0">
                <a:solidFill>
                  <a:srgbClr val="FF0000"/>
                </a:solidFill>
              </a:rPr>
              <a:t>VIRUS</a:t>
            </a:r>
          </a:p>
        </p:txBody>
      </p:sp>
      <p:sp>
        <p:nvSpPr>
          <p:cNvPr id="3" name="Sottotitolo 2"/>
          <p:cNvSpPr>
            <a:spLocks noGrp="1"/>
          </p:cNvSpPr>
          <p:nvPr>
            <p:ph type="subTitle" idx="1"/>
          </p:nvPr>
        </p:nvSpPr>
        <p:spPr>
          <a:xfrm>
            <a:off x="791308" y="2250830"/>
            <a:ext cx="5407269" cy="3569677"/>
          </a:xfrm>
        </p:spPr>
        <p:txBody>
          <a:bodyPr/>
          <a:lstStyle/>
          <a:p>
            <a:pPr algn="just"/>
            <a:r>
              <a:rPr lang="it-IT" b="1" dirty="0">
                <a:solidFill>
                  <a:srgbClr val="0000FF"/>
                </a:solidFill>
              </a:rPr>
              <a:t>Virus da macro</a:t>
            </a:r>
            <a:r>
              <a:rPr lang="it-IT" dirty="0"/>
              <a:t>: I virus macro sono spesso incorporati nei documenti o inseriti come codice dannoso nei programmi di elaborazione di testi. Possono provenire dai documenti allegati alle e-mail o il relativo codice potrebbe venire scaricato dopo aver fatto clic sui collegamenti "</a:t>
            </a:r>
            <a:r>
              <a:rPr lang="it-IT" dirty="0" err="1"/>
              <a:t>phishing</a:t>
            </a:r>
            <a:r>
              <a:rPr lang="it-IT" dirty="0"/>
              <a:t>" presenti in URL o banner pubblicitari.</a:t>
            </a:r>
          </a:p>
          <a:p>
            <a:pPr algn="just"/>
            <a:r>
              <a:rPr lang="it-IT" dirty="0"/>
              <a:t>Si trovano, per esempio, all'interno di file destinati ad applicazioni come Microsoft Word (.doc) e Microsoft Excel (.</a:t>
            </a:r>
            <a:r>
              <a:rPr lang="it-IT" dirty="0" err="1"/>
              <a:t>xls</a:t>
            </a:r>
            <a:r>
              <a:rPr lang="it-IT" dirty="0"/>
              <a:t>). </a:t>
            </a:r>
          </a:p>
          <a:p>
            <a:endParaRPr lang="it-IT" b="1" dirty="0">
              <a:solidFill>
                <a:srgbClr val="0000FF"/>
              </a:solidFill>
            </a:endParaRPr>
          </a:p>
        </p:txBody>
      </p:sp>
      <p:pic>
        <p:nvPicPr>
          <p:cNvPr id="5" name="Immagine 4"/>
          <p:cNvPicPr>
            <a:picLocks noChangeAspect="1"/>
          </p:cNvPicPr>
          <p:nvPr/>
        </p:nvPicPr>
        <p:blipFill>
          <a:blip r:embed="rId2"/>
          <a:stretch>
            <a:fillRect/>
          </a:stretch>
        </p:blipFill>
        <p:spPr>
          <a:xfrm>
            <a:off x="6831623" y="3129714"/>
            <a:ext cx="4404238" cy="2001464"/>
          </a:xfrm>
          <a:prstGeom prst="rect">
            <a:avLst/>
          </a:prstGeom>
        </p:spPr>
      </p:pic>
    </p:spTree>
    <p:extLst>
      <p:ext uri="{BB962C8B-B14F-4D97-AF65-F5344CB8AC3E}">
        <p14:creationId xmlns:p14="http://schemas.microsoft.com/office/powerpoint/2010/main" val="425581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4AF1F7-B7E3-2EC2-42E7-FB6CE40E135F}"/>
              </a:ext>
            </a:extLst>
          </p:cNvPr>
          <p:cNvSpPr>
            <a:spLocks noGrp="1"/>
          </p:cNvSpPr>
          <p:nvPr>
            <p:ph type="subTitle" idx="1"/>
          </p:nvPr>
        </p:nvSpPr>
        <p:spPr>
          <a:xfrm>
            <a:off x="2514598" y="1073425"/>
            <a:ext cx="8113645" cy="569844"/>
          </a:xfrm>
        </p:spPr>
        <p:txBody>
          <a:bodyPr>
            <a:noAutofit/>
          </a:bodyPr>
          <a:lstStyle/>
          <a:p>
            <a:r>
              <a:rPr lang="it-IT" sz="3200" b="1" i="1" u="sng" dirty="0">
                <a:solidFill>
                  <a:srgbClr val="FF0000"/>
                </a:solidFill>
                <a:effectLst/>
                <a:latin typeface="Roboto" panose="02000000000000000000" pitchFamily="2" charset="0"/>
              </a:rPr>
              <a:t>Tipologie di attacchi informatici</a:t>
            </a:r>
          </a:p>
        </p:txBody>
      </p:sp>
      <p:sp>
        <p:nvSpPr>
          <p:cNvPr id="6" name="CasellaDiTesto 5">
            <a:extLst>
              <a:ext uri="{FF2B5EF4-FFF2-40B4-BE49-F238E27FC236}">
                <a16:creationId xmlns:a16="http://schemas.microsoft.com/office/drawing/2014/main" id="{86E9C0F0-FD8B-BA78-34F5-48F17DF1D938}"/>
              </a:ext>
            </a:extLst>
          </p:cNvPr>
          <p:cNvSpPr txBox="1"/>
          <p:nvPr/>
        </p:nvSpPr>
        <p:spPr>
          <a:xfrm>
            <a:off x="1639482" y="2055985"/>
            <a:ext cx="9416617" cy="3170099"/>
          </a:xfrm>
          <a:prstGeom prst="rect">
            <a:avLst/>
          </a:prstGeom>
          <a:noFill/>
        </p:spPr>
        <p:txBody>
          <a:bodyPr wrap="none" rtlCol="0">
            <a:spAutoFit/>
          </a:bodyPr>
          <a:lstStyle/>
          <a:p>
            <a:r>
              <a:rPr lang="en-US" sz="2000" b="0" i="0" dirty="0">
                <a:effectLst/>
                <a:latin typeface="Arial" panose="020B0604020202020204" pitchFamily="34" charset="0"/>
                <a:cs typeface="Arial" panose="020B0604020202020204" pitchFamily="34" charset="0"/>
              </a:rPr>
              <a:t>1- Attacco Denial of Service (DoS) e attacco Distributed Denial of Service (DDoS)</a:t>
            </a:r>
          </a:p>
          <a:p>
            <a:r>
              <a:rPr lang="it-IT" sz="2000" b="0" i="0" dirty="0">
                <a:effectLst/>
                <a:latin typeface="Arial" panose="020B0604020202020204" pitchFamily="34" charset="0"/>
                <a:cs typeface="Arial" panose="020B0604020202020204" pitchFamily="34" charset="0"/>
              </a:rPr>
              <a:t>2- Programma malvagio (malware)</a:t>
            </a:r>
          </a:p>
          <a:p>
            <a:pPr algn="l"/>
            <a:r>
              <a:rPr lang="it-IT" sz="2000" b="0" i="0" dirty="0">
                <a:effectLst/>
                <a:latin typeface="Arial" panose="020B0604020202020204" pitchFamily="34" charset="0"/>
                <a:cs typeface="Arial" panose="020B0604020202020204" pitchFamily="34" charset="0"/>
              </a:rPr>
              <a:t>3- Phishing</a:t>
            </a:r>
          </a:p>
          <a:p>
            <a:r>
              <a:rPr lang="it-IT" sz="2000" b="0" i="0" dirty="0">
                <a:effectLst/>
                <a:latin typeface="Arial" panose="020B0604020202020204" pitchFamily="34" charset="0"/>
                <a:cs typeface="Arial" panose="020B0604020202020204" pitchFamily="34" charset="0"/>
              </a:rPr>
              <a:t>4- Drive by Download</a:t>
            </a:r>
          </a:p>
          <a:p>
            <a:r>
              <a:rPr lang="it-IT" sz="2000" b="0" i="0" dirty="0">
                <a:effectLst/>
                <a:latin typeface="Arial" panose="020B0604020202020204" pitchFamily="34" charset="0"/>
                <a:cs typeface="Arial" panose="020B0604020202020204" pitchFamily="34" charset="0"/>
              </a:rPr>
              <a:t>5- Password cracking</a:t>
            </a:r>
          </a:p>
          <a:p>
            <a:r>
              <a:rPr lang="en-US" sz="2000" b="0" i="0" dirty="0">
                <a:effectLst/>
                <a:latin typeface="Arial" panose="020B0604020202020204" pitchFamily="34" charset="0"/>
                <a:cs typeface="Arial" panose="020B0604020202020204" pitchFamily="34" charset="0"/>
              </a:rPr>
              <a:t>6- Injection SQL (Structured Query Language)</a:t>
            </a:r>
          </a:p>
          <a:p>
            <a:r>
              <a:rPr lang="it-IT" sz="2000" b="0" i="0" dirty="0">
                <a:effectLst/>
                <a:latin typeface="Arial" panose="020B0604020202020204" pitchFamily="34" charset="0"/>
                <a:cs typeface="Arial" panose="020B0604020202020204" pitchFamily="34" charset="0"/>
              </a:rPr>
              <a:t>7- Attacco uomo nel mezzo (</a:t>
            </a:r>
            <a:r>
              <a:rPr lang="it-IT" sz="2000" b="0" i="0" dirty="0" err="1">
                <a:effectLst/>
                <a:latin typeface="Arial" panose="020B0604020202020204" pitchFamily="34" charset="0"/>
                <a:cs typeface="Arial" panose="020B0604020202020204" pitchFamily="34" charset="0"/>
              </a:rPr>
              <a:t>MitM</a:t>
            </a:r>
            <a:r>
              <a:rPr lang="it-IT" sz="2000" b="0" i="0" dirty="0">
                <a:effectLst/>
                <a:latin typeface="Arial" panose="020B0604020202020204" pitchFamily="34" charset="0"/>
                <a:cs typeface="Arial" panose="020B0604020202020204" pitchFamily="34" charset="0"/>
              </a:rPr>
              <a:t>)</a:t>
            </a:r>
          </a:p>
          <a:p>
            <a:r>
              <a:rPr lang="it-IT" sz="2000" b="0" i="0" dirty="0">
                <a:effectLst/>
                <a:latin typeface="Arial" panose="020B0604020202020204" pitchFamily="34" charset="0"/>
                <a:cs typeface="Arial" panose="020B0604020202020204" pitchFamily="34" charset="0"/>
              </a:rPr>
              <a:t>8- Cross-site scripting (XXS)</a:t>
            </a:r>
          </a:p>
          <a:p>
            <a:r>
              <a:rPr lang="it-IT" sz="2000" b="0" i="0" dirty="0">
                <a:effectLst/>
                <a:latin typeface="Arial" panose="020B0604020202020204" pitchFamily="34" charset="0"/>
                <a:cs typeface="Arial" panose="020B0604020202020204" pitchFamily="34" charset="0"/>
              </a:rPr>
              <a:t>9- Ascolto clandestino (intercettazione)</a:t>
            </a:r>
          </a:p>
          <a:p>
            <a:r>
              <a:rPr lang="it-IT" sz="2000" b="0" i="0" dirty="0">
                <a:effectLst/>
                <a:latin typeface="Arial" panose="020B0604020202020204" pitchFamily="34" charset="0"/>
                <a:cs typeface="Arial" panose="020B0604020202020204" pitchFamily="34" charset="0"/>
              </a:rPr>
              <a:t>10- Attacco del compleanno</a:t>
            </a:r>
          </a:p>
        </p:txBody>
      </p:sp>
    </p:spTree>
    <p:extLst>
      <p:ext uri="{BB962C8B-B14F-4D97-AF65-F5344CB8AC3E}">
        <p14:creationId xmlns:p14="http://schemas.microsoft.com/office/powerpoint/2010/main" val="357560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D1FDF899-2DEF-4567-ED68-8D7A3EA7655F}"/>
              </a:ext>
            </a:extLst>
          </p:cNvPr>
          <p:cNvSpPr>
            <a:spLocks noGrp="1"/>
          </p:cNvSpPr>
          <p:nvPr>
            <p:ph type="body" idx="1"/>
          </p:nvPr>
        </p:nvSpPr>
        <p:spPr>
          <a:xfrm>
            <a:off x="578680" y="1143000"/>
            <a:ext cx="5224174" cy="1828800"/>
          </a:xfrm>
        </p:spPr>
        <p:txBody>
          <a:bodyPr/>
          <a:lstStyle/>
          <a:p>
            <a:r>
              <a:rPr lang="en-US" b="1" i="0" dirty="0">
                <a:solidFill>
                  <a:srgbClr val="FF0000"/>
                </a:solidFill>
                <a:effectLst/>
                <a:latin typeface="Arial" panose="020B0604020202020204" pitchFamily="34" charset="0"/>
                <a:cs typeface="Arial" panose="020B0604020202020204" pitchFamily="34" charset="0"/>
              </a:rPr>
              <a:t>1- Attacco Denial of Service (DoS) e attacco Distributed Denial of Service (DDoS)</a:t>
            </a:r>
          </a:p>
          <a:p>
            <a:endParaRPr lang="it-IT" b="1" dirty="0">
              <a:solidFill>
                <a:srgbClr val="FF0000"/>
              </a:solidFill>
            </a:endParaRPr>
          </a:p>
        </p:txBody>
      </p:sp>
      <p:sp>
        <p:nvSpPr>
          <p:cNvPr id="8" name="Segnaposto testo 7">
            <a:extLst>
              <a:ext uri="{FF2B5EF4-FFF2-40B4-BE49-F238E27FC236}">
                <a16:creationId xmlns:a16="http://schemas.microsoft.com/office/drawing/2014/main" id="{C2FCED05-3D31-605D-5EB9-8AE8EBDCA9BC}"/>
              </a:ext>
            </a:extLst>
          </p:cNvPr>
          <p:cNvSpPr>
            <a:spLocks noGrp="1"/>
          </p:cNvSpPr>
          <p:nvPr>
            <p:ph type="body" sz="half" idx="18"/>
          </p:nvPr>
        </p:nvSpPr>
        <p:spPr>
          <a:xfrm>
            <a:off x="7007870" y="2885659"/>
            <a:ext cx="4145200" cy="3508513"/>
          </a:xfrm>
        </p:spPr>
        <p:txBody>
          <a:bodyPr>
            <a:noAutofit/>
          </a:bodyPr>
          <a:lstStyle/>
          <a:p>
            <a:pPr algn="just"/>
            <a:r>
              <a:rPr lang="it-IT" sz="2400" b="0" i="0" dirty="0">
                <a:effectLst/>
                <a:latin typeface="Arial" panose="020B0604020202020204" pitchFamily="34" charset="0"/>
                <a:cs typeface="Arial" panose="020B0604020202020204" pitchFamily="34" charset="0"/>
              </a:rPr>
              <a:t>Si tratta di un software indesiderato installato sul vostro sistema senza il vostro consenso.</a:t>
            </a:r>
          </a:p>
          <a:p>
            <a:pPr algn="just"/>
            <a:r>
              <a:rPr lang="it-IT" sz="2400" b="0" i="0" dirty="0">
                <a:effectLst/>
                <a:latin typeface="Arial" panose="020B0604020202020204" pitchFamily="34" charset="0"/>
                <a:cs typeface="Arial" panose="020B0604020202020204" pitchFamily="34" charset="0"/>
              </a:rPr>
              <a:t>Come indica il suo nome, si tratta di un software malvagio che prende in ostaggio i vostri dati in attesa del pagamento di un riscatto.</a:t>
            </a:r>
            <a:endParaRPr lang="it-IT" sz="2400" dirty="0">
              <a:latin typeface="Arial" panose="020B0604020202020204" pitchFamily="34" charset="0"/>
              <a:cs typeface="Arial" panose="020B0604020202020204" pitchFamily="34" charset="0"/>
            </a:endParaRPr>
          </a:p>
        </p:txBody>
      </p:sp>
      <p:sp>
        <p:nvSpPr>
          <p:cNvPr id="6" name="Segnaposto testo 5">
            <a:extLst>
              <a:ext uri="{FF2B5EF4-FFF2-40B4-BE49-F238E27FC236}">
                <a16:creationId xmlns:a16="http://schemas.microsoft.com/office/drawing/2014/main" id="{C8EF2241-C1F3-B494-2CFB-6E205DDA3E15}"/>
              </a:ext>
            </a:extLst>
          </p:cNvPr>
          <p:cNvSpPr>
            <a:spLocks noGrp="1"/>
          </p:cNvSpPr>
          <p:nvPr>
            <p:ph type="body" sz="quarter" idx="3"/>
          </p:nvPr>
        </p:nvSpPr>
        <p:spPr>
          <a:xfrm>
            <a:off x="7251670" y="1512404"/>
            <a:ext cx="3657600" cy="692427"/>
          </a:xfrm>
        </p:spPr>
        <p:txBody>
          <a:bodyPr/>
          <a:lstStyle/>
          <a:p>
            <a:r>
              <a:rPr lang="it-IT" sz="2400" b="1" i="0" dirty="0">
                <a:solidFill>
                  <a:srgbClr val="FF0000"/>
                </a:solidFill>
                <a:effectLst/>
                <a:latin typeface="Arial" panose="020B0604020202020204" pitchFamily="34" charset="0"/>
                <a:cs typeface="Arial" panose="020B0604020202020204" pitchFamily="34" charset="0"/>
              </a:rPr>
              <a:t>2- Programma malvagio (malware)</a:t>
            </a:r>
            <a:endParaRPr lang="it-IT" b="1" dirty="0">
              <a:solidFill>
                <a:srgbClr val="FF0000"/>
              </a:solidFill>
            </a:endParaRPr>
          </a:p>
        </p:txBody>
      </p:sp>
      <p:sp>
        <p:nvSpPr>
          <p:cNvPr id="5" name="Segnaposto testo 4">
            <a:extLst>
              <a:ext uri="{FF2B5EF4-FFF2-40B4-BE49-F238E27FC236}">
                <a16:creationId xmlns:a16="http://schemas.microsoft.com/office/drawing/2014/main" id="{1FAA7C1B-AD1F-AC2E-82CB-7E3FFE2F8800}"/>
              </a:ext>
            </a:extLst>
          </p:cNvPr>
          <p:cNvSpPr>
            <a:spLocks noGrp="1"/>
          </p:cNvSpPr>
          <p:nvPr>
            <p:ph type="body" sz="quarter" idx="13"/>
          </p:nvPr>
        </p:nvSpPr>
        <p:spPr>
          <a:xfrm>
            <a:off x="790715" y="3024807"/>
            <a:ext cx="4801703" cy="3230219"/>
          </a:xfrm>
        </p:spPr>
        <p:txBody>
          <a:bodyPr>
            <a:noAutofit/>
          </a:bodyPr>
          <a:lstStyle/>
          <a:p>
            <a:pPr algn="just"/>
            <a:r>
              <a:rPr lang="it-IT" sz="2400" i="0" dirty="0">
                <a:effectLst/>
                <a:latin typeface="Arial" panose="020B0604020202020204" pitchFamily="34" charset="0"/>
                <a:cs typeface="Arial" panose="020B0604020202020204" pitchFamily="34" charset="0"/>
              </a:rPr>
              <a:t>Questi attacchi mirano a rendere indisponibile un server, un servizio o un’infrastruttura.</a:t>
            </a:r>
          </a:p>
          <a:p>
            <a:pPr algn="just"/>
            <a:r>
              <a:rPr lang="it-IT" sz="2400" i="0" dirty="0">
                <a:effectLst/>
                <a:latin typeface="Arial" panose="020B0604020202020204" pitchFamily="34" charset="0"/>
                <a:cs typeface="Arial" panose="020B0604020202020204" pitchFamily="34" charset="0"/>
              </a:rPr>
              <a:t>questo tipo di attacco informatico mira a sovraccaricare di richieste la risorsa in modo mirato, così da esaurire la larghezza di banda e provocare un rallentamento o un arresto totale del funzionamento.</a:t>
            </a:r>
            <a:endParaRPr lang="it-IT" sz="2400" dirty="0">
              <a:latin typeface="Arial" panose="020B0604020202020204" pitchFamily="34" charset="0"/>
              <a:cs typeface="Arial" panose="020B0604020202020204" pitchFamily="34" charset="0"/>
            </a:endParaRPr>
          </a:p>
        </p:txBody>
      </p:sp>
      <p:cxnSp>
        <p:nvCxnSpPr>
          <p:cNvPr id="13" name="Connettore diritto 12">
            <a:extLst>
              <a:ext uri="{FF2B5EF4-FFF2-40B4-BE49-F238E27FC236}">
                <a16:creationId xmlns:a16="http://schemas.microsoft.com/office/drawing/2014/main" id="{2165EB0A-D856-73F4-C854-E0365F08B35F}"/>
              </a:ext>
            </a:extLst>
          </p:cNvPr>
          <p:cNvCxnSpPr>
            <a:cxnSpLocks/>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34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629993"/>
            <a:ext cx="9144000" cy="952622"/>
          </a:xfrm>
        </p:spPr>
        <p:txBody>
          <a:bodyPr/>
          <a:lstStyle/>
          <a:p>
            <a:r>
              <a:rPr lang="it-IT" b="1" i="1" u="sng" dirty="0">
                <a:solidFill>
                  <a:srgbClr val="FF0000"/>
                </a:solidFill>
              </a:rPr>
              <a:t>Gli argomenti sono:</a:t>
            </a:r>
          </a:p>
        </p:txBody>
      </p:sp>
      <p:sp>
        <p:nvSpPr>
          <p:cNvPr id="3" name="Sottotitolo 2"/>
          <p:cNvSpPr>
            <a:spLocks noGrp="1"/>
          </p:cNvSpPr>
          <p:nvPr>
            <p:ph type="subTitle" idx="1"/>
          </p:nvPr>
        </p:nvSpPr>
        <p:spPr>
          <a:xfrm>
            <a:off x="1524000" y="2074984"/>
            <a:ext cx="9144000" cy="4220308"/>
          </a:xfrm>
        </p:spPr>
        <p:txBody>
          <a:bodyPr>
            <a:normAutofit fontScale="92500" lnSpcReduction="10000"/>
          </a:bodyPr>
          <a:lstStyle/>
          <a:p>
            <a:pPr marL="457200" indent="-457200">
              <a:buAutoNum type="arabicParenR"/>
            </a:pPr>
            <a:r>
              <a:rPr lang="it-IT" u="sng" dirty="0"/>
              <a:t>Sicurezza di un sistema informatico: valutazione dei rischi.</a:t>
            </a:r>
            <a:r>
              <a:rPr lang="it-IT" dirty="0"/>
              <a:t> </a:t>
            </a:r>
          </a:p>
          <a:p>
            <a:pPr marL="457200" indent="-457200">
              <a:buAutoNum type="arabicParenR"/>
            </a:pPr>
            <a:r>
              <a:rPr lang="it-IT" u="sng" dirty="0"/>
              <a:t>Le minacce in rete all’informazione.</a:t>
            </a:r>
            <a:r>
              <a:rPr lang="it-IT" dirty="0"/>
              <a:t> </a:t>
            </a:r>
          </a:p>
          <a:p>
            <a:pPr marL="457200" indent="-457200">
              <a:buAutoNum type="arabicParenR"/>
            </a:pPr>
            <a:r>
              <a:rPr lang="it-IT" u="sng" dirty="0"/>
              <a:t>Tipologie di attacchi informatici.</a:t>
            </a:r>
            <a:r>
              <a:rPr lang="it-IT" dirty="0"/>
              <a:t> </a:t>
            </a:r>
          </a:p>
          <a:p>
            <a:pPr marL="457200" indent="-457200">
              <a:buAutoNum type="arabicParenR"/>
            </a:pPr>
            <a:r>
              <a:rPr lang="it-IT" u="sng" dirty="0"/>
              <a:t>Introduzione alla crittografia: a cosa serve e come funziona un sistema crittografico.</a:t>
            </a:r>
            <a:endParaRPr lang="it-IT" dirty="0"/>
          </a:p>
          <a:p>
            <a:pPr marL="457200" indent="-457200">
              <a:buAutoNum type="arabicParenR"/>
            </a:pPr>
            <a:r>
              <a:rPr lang="it-IT" u="sng" dirty="0"/>
              <a:t>Regole e misure da adottare per un accesso sicuro in rete</a:t>
            </a:r>
            <a:r>
              <a:rPr lang="it-IT" dirty="0"/>
              <a:t>. </a:t>
            </a:r>
          </a:p>
          <a:p>
            <a:pPr marL="457200" indent="-457200">
              <a:buAutoNum type="arabicParenR"/>
            </a:pPr>
            <a:r>
              <a:rPr lang="it-IT" u="sng" dirty="0"/>
              <a:t>Frode informatica.</a:t>
            </a:r>
            <a:r>
              <a:rPr lang="it-IT" dirty="0"/>
              <a:t> </a:t>
            </a:r>
          </a:p>
          <a:p>
            <a:r>
              <a:rPr lang="it-IT" dirty="0"/>
              <a:t>7)   </a:t>
            </a:r>
            <a:r>
              <a:rPr lang="it-IT" u="sng" dirty="0"/>
              <a:t>Accesso abusivo ad un sistema informatico.</a:t>
            </a:r>
            <a:r>
              <a:rPr lang="it-IT" dirty="0"/>
              <a:t> </a:t>
            </a:r>
          </a:p>
          <a:p>
            <a:r>
              <a:rPr lang="it-IT" dirty="0"/>
              <a:t>8) </a:t>
            </a:r>
            <a:r>
              <a:rPr lang="it-IT" u="sng" dirty="0"/>
              <a:t>Detenzione e diffusione abusiva di codici di accesso a sistemi.</a:t>
            </a:r>
            <a:r>
              <a:rPr lang="it-IT" dirty="0"/>
              <a:t> </a:t>
            </a:r>
          </a:p>
          <a:p>
            <a:r>
              <a:rPr lang="it-IT" dirty="0"/>
              <a:t>9) </a:t>
            </a:r>
            <a:r>
              <a:rPr lang="it-IT" u="sng" dirty="0"/>
              <a:t>Diffusione di hardware e software diretti al danneggiamento di sistemi.</a:t>
            </a:r>
          </a:p>
          <a:p>
            <a:r>
              <a:rPr lang="it-IT" dirty="0"/>
              <a:t>10) </a:t>
            </a:r>
            <a:r>
              <a:rPr lang="it-IT" u="sng" dirty="0"/>
              <a:t>Intercettazione o interruzione illecita di comunicazioni informatiche o telematiche.</a:t>
            </a:r>
            <a:r>
              <a:rPr lang="it-IT" dirty="0"/>
              <a:t> </a:t>
            </a:r>
            <a:endParaRPr lang="it-IT" u="sng" dirty="0"/>
          </a:p>
        </p:txBody>
      </p:sp>
    </p:spTree>
    <p:extLst>
      <p:ext uri="{BB962C8B-B14F-4D97-AF65-F5344CB8AC3E}">
        <p14:creationId xmlns:p14="http://schemas.microsoft.com/office/powerpoint/2010/main" val="295309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D1FDF899-2DEF-4567-ED68-8D7A3EA7655F}"/>
              </a:ext>
            </a:extLst>
          </p:cNvPr>
          <p:cNvSpPr>
            <a:spLocks noGrp="1"/>
          </p:cNvSpPr>
          <p:nvPr>
            <p:ph type="body" idx="1"/>
          </p:nvPr>
        </p:nvSpPr>
        <p:spPr>
          <a:xfrm>
            <a:off x="1995864" y="1711186"/>
            <a:ext cx="1992242" cy="374374"/>
          </a:xfrm>
        </p:spPr>
        <p:txBody>
          <a:bodyPr/>
          <a:lstStyle/>
          <a:p>
            <a:pPr algn="l"/>
            <a:r>
              <a:rPr lang="it-IT" sz="2400" b="1" i="0" dirty="0">
                <a:solidFill>
                  <a:srgbClr val="FF0000"/>
                </a:solidFill>
                <a:effectLst/>
                <a:latin typeface="Arial" panose="020B0604020202020204" pitchFamily="34" charset="0"/>
                <a:cs typeface="Arial" panose="020B0604020202020204" pitchFamily="34" charset="0"/>
              </a:rPr>
              <a:t>3- Phishing</a:t>
            </a:r>
          </a:p>
        </p:txBody>
      </p:sp>
      <p:sp>
        <p:nvSpPr>
          <p:cNvPr id="8" name="Segnaposto testo 7">
            <a:extLst>
              <a:ext uri="{FF2B5EF4-FFF2-40B4-BE49-F238E27FC236}">
                <a16:creationId xmlns:a16="http://schemas.microsoft.com/office/drawing/2014/main" id="{C2FCED05-3D31-605D-5EB9-8AE8EBDCA9BC}"/>
              </a:ext>
            </a:extLst>
          </p:cNvPr>
          <p:cNvSpPr>
            <a:spLocks noGrp="1"/>
          </p:cNvSpPr>
          <p:nvPr>
            <p:ph type="body" sz="half" idx="18"/>
          </p:nvPr>
        </p:nvSpPr>
        <p:spPr>
          <a:xfrm>
            <a:off x="6705600" y="2597423"/>
            <a:ext cx="4956313" cy="3405809"/>
          </a:xfrm>
        </p:spPr>
        <p:txBody>
          <a:bodyPr>
            <a:noAutofit/>
          </a:bodyPr>
          <a:lstStyle/>
          <a:p>
            <a:pPr algn="just"/>
            <a:r>
              <a:rPr lang="it-IT" sz="2400" i="0" dirty="0">
                <a:effectLst/>
                <a:latin typeface="Rubik"/>
              </a:rPr>
              <a:t>Si tratta di un metodo diffuso di propagazione di software malvagi.</a:t>
            </a:r>
          </a:p>
          <a:p>
            <a:pPr algn="just"/>
            <a:r>
              <a:rPr lang="it-IT" sz="2400" i="0" dirty="0">
                <a:effectLst/>
                <a:latin typeface="Rubik"/>
              </a:rPr>
              <a:t>Gli hacker attaccano i siti web non protetti inserendo uno script nel codice http o PHP di una delle pagine del sito con l’intento di installare software malvagi direttamente sul computer di un visitatore del sito</a:t>
            </a:r>
            <a:endParaRPr lang="it-IT" sz="2400" dirty="0"/>
          </a:p>
        </p:txBody>
      </p:sp>
      <p:sp>
        <p:nvSpPr>
          <p:cNvPr id="6" name="Segnaposto testo 5">
            <a:extLst>
              <a:ext uri="{FF2B5EF4-FFF2-40B4-BE49-F238E27FC236}">
                <a16:creationId xmlns:a16="http://schemas.microsoft.com/office/drawing/2014/main" id="{C8EF2241-C1F3-B494-2CFB-6E205DDA3E15}"/>
              </a:ext>
            </a:extLst>
          </p:cNvPr>
          <p:cNvSpPr>
            <a:spLocks noGrp="1"/>
          </p:cNvSpPr>
          <p:nvPr>
            <p:ph type="body" sz="quarter" idx="3"/>
          </p:nvPr>
        </p:nvSpPr>
        <p:spPr>
          <a:xfrm>
            <a:off x="7476871" y="1463536"/>
            <a:ext cx="3448935" cy="495300"/>
          </a:xfrm>
        </p:spPr>
        <p:txBody>
          <a:bodyPr/>
          <a:lstStyle/>
          <a:p>
            <a:r>
              <a:rPr lang="it-IT" sz="2400" b="1" i="0" dirty="0">
                <a:solidFill>
                  <a:srgbClr val="FF0000"/>
                </a:solidFill>
                <a:effectLst/>
                <a:latin typeface="Arial" panose="020B0604020202020204" pitchFamily="34" charset="0"/>
                <a:cs typeface="Arial" panose="020B0604020202020204" pitchFamily="34" charset="0"/>
              </a:rPr>
              <a:t>4- Drive by Download</a:t>
            </a:r>
          </a:p>
        </p:txBody>
      </p:sp>
      <p:sp>
        <p:nvSpPr>
          <p:cNvPr id="5" name="Segnaposto testo 4">
            <a:extLst>
              <a:ext uri="{FF2B5EF4-FFF2-40B4-BE49-F238E27FC236}">
                <a16:creationId xmlns:a16="http://schemas.microsoft.com/office/drawing/2014/main" id="{1FAA7C1B-AD1F-AC2E-82CB-7E3FFE2F8800}"/>
              </a:ext>
            </a:extLst>
          </p:cNvPr>
          <p:cNvSpPr>
            <a:spLocks noGrp="1"/>
          </p:cNvSpPr>
          <p:nvPr>
            <p:ph type="body" sz="quarter" idx="13"/>
          </p:nvPr>
        </p:nvSpPr>
        <p:spPr>
          <a:xfrm>
            <a:off x="762612" y="2597424"/>
            <a:ext cx="4458745" cy="3405809"/>
          </a:xfrm>
        </p:spPr>
        <p:txBody>
          <a:bodyPr>
            <a:noAutofit/>
          </a:bodyPr>
          <a:lstStyle/>
          <a:p>
            <a:pPr algn="just"/>
            <a:r>
              <a:rPr lang="it-IT" sz="2400" i="0" dirty="0">
                <a:effectLst/>
                <a:latin typeface="Rubik"/>
              </a:rPr>
              <a:t>Questo tipo di attacchi combina l’ingegneria sociale e le competenze tecniche. </a:t>
            </a:r>
          </a:p>
          <a:p>
            <a:pPr algn="just"/>
            <a:r>
              <a:rPr lang="it-IT" sz="2400" i="0" dirty="0">
                <a:effectLst/>
                <a:latin typeface="Rubik"/>
              </a:rPr>
              <a:t>Consiste nell’invio di e-mail che sembrano provenire da fonti affidabili con l’intento di raccogliere dati personali o di indurre le vittime a compiere un’azione. </a:t>
            </a:r>
            <a:endParaRPr lang="it-IT" sz="2400" dirty="0"/>
          </a:p>
        </p:txBody>
      </p:sp>
      <p:cxnSp>
        <p:nvCxnSpPr>
          <p:cNvPr id="4" name="Connettore diritto 3">
            <a:extLst>
              <a:ext uri="{FF2B5EF4-FFF2-40B4-BE49-F238E27FC236}">
                <a16:creationId xmlns:a16="http://schemas.microsoft.com/office/drawing/2014/main" id="{BC9ECFDE-F600-A729-2277-346C6CF73061}"/>
              </a:ext>
            </a:extLst>
          </p:cNvPr>
          <p:cNvCxnSpPr>
            <a:cxnSpLocks/>
          </p:cNvCxnSpPr>
          <p:nvPr/>
        </p:nvCxnSpPr>
        <p:spPr>
          <a:xfrm>
            <a:off x="5963478" y="119270"/>
            <a:ext cx="0" cy="71959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92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D1FDF899-2DEF-4567-ED68-8D7A3EA7655F}"/>
              </a:ext>
            </a:extLst>
          </p:cNvPr>
          <p:cNvSpPr>
            <a:spLocks noGrp="1"/>
          </p:cNvSpPr>
          <p:nvPr>
            <p:ph type="body" idx="1"/>
          </p:nvPr>
        </p:nvSpPr>
        <p:spPr>
          <a:xfrm>
            <a:off x="1585847" y="1504121"/>
            <a:ext cx="3330711" cy="414130"/>
          </a:xfrm>
        </p:spPr>
        <p:txBody>
          <a:bodyPr/>
          <a:lstStyle/>
          <a:p>
            <a:r>
              <a:rPr lang="it-IT" sz="2400" b="1" i="1" u="sng" dirty="0">
                <a:solidFill>
                  <a:srgbClr val="FF0000"/>
                </a:solidFill>
                <a:effectLst/>
                <a:latin typeface="Arial" panose="020B0604020202020204" pitchFamily="34" charset="0"/>
                <a:cs typeface="Arial" panose="020B0604020202020204" pitchFamily="34" charset="0"/>
              </a:rPr>
              <a:t>5- Password cracking</a:t>
            </a:r>
          </a:p>
        </p:txBody>
      </p:sp>
      <p:sp>
        <p:nvSpPr>
          <p:cNvPr id="8" name="Segnaposto testo 7">
            <a:extLst>
              <a:ext uri="{FF2B5EF4-FFF2-40B4-BE49-F238E27FC236}">
                <a16:creationId xmlns:a16="http://schemas.microsoft.com/office/drawing/2014/main" id="{C2FCED05-3D31-605D-5EB9-8AE8EBDCA9BC}"/>
              </a:ext>
            </a:extLst>
          </p:cNvPr>
          <p:cNvSpPr>
            <a:spLocks noGrp="1"/>
          </p:cNvSpPr>
          <p:nvPr>
            <p:ph type="body" sz="half" idx="18"/>
          </p:nvPr>
        </p:nvSpPr>
        <p:spPr>
          <a:xfrm>
            <a:off x="6719113" y="3084443"/>
            <a:ext cx="4998276" cy="2855843"/>
          </a:xfrm>
        </p:spPr>
        <p:txBody>
          <a:bodyPr>
            <a:noAutofit/>
          </a:bodyPr>
          <a:lstStyle/>
          <a:p>
            <a:pPr algn="just"/>
            <a:r>
              <a:rPr lang="it-IT" sz="2400" dirty="0">
                <a:effectLst/>
                <a:latin typeface="Rubik"/>
              </a:rPr>
              <a:t>Problema ricorrente che riguarda i siti web che sfruttano i database. </a:t>
            </a:r>
          </a:p>
          <a:p>
            <a:pPr algn="just"/>
            <a:r>
              <a:rPr lang="it-IT" sz="2400" dirty="0">
                <a:effectLst/>
                <a:latin typeface="Rubik"/>
              </a:rPr>
              <a:t>Questi attacchi si verificano quando un hacker esegue un pezzo del codice SQL (linguaggio informatico standardizzato) per manipolare un database e accedere a contenuti potenzialmente sensibili.</a:t>
            </a:r>
            <a:endParaRPr lang="it-IT" sz="2400" dirty="0"/>
          </a:p>
        </p:txBody>
      </p:sp>
      <p:sp>
        <p:nvSpPr>
          <p:cNvPr id="6" name="Segnaposto testo 5">
            <a:extLst>
              <a:ext uri="{FF2B5EF4-FFF2-40B4-BE49-F238E27FC236}">
                <a16:creationId xmlns:a16="http://schemas.microsoft.com/office/drawing/2014/main" id="{C8EF2241-C1F3-B494-2CFB-6E205DDA3E15}"/>
              </a:ext>
            </a:extLst>
          </p:cNvPr>
          <p:cNvSpPr>
            <a:spLocks noGrp="1"/>
          </p:cNvSpPr>
          <p:nvPr>
            <p:ph type="body" sz="quarter" idx="3"/>
          </p:nvPr>
        </p:nvSpPr>
        <p:spPr>
          <a:xfrm>
            <a:off x="7105895" y="1311135"/>
            <a:ext cx="4224713" cy="800101"/>
          </a:xfrm>
        </p:spPr>
        <p:txBody>
          <a:bodyPr/>
          <a:lstStyle/>
          <a:p>
            <a:r>
              <a:rPr lang="en-US" sz="2400" b="1" i="1" u="sng" dirty="0">
                <a:solidFill>
                  <a:srgbClr val="FF0000"/>
                </a:solidFill>
                <a:effectLst/>
                <a:latin typeface="Arial" panose="020B0604020202020204" pitchFamily="34" charset="0"/>
                <a:cs typeface="Arial" panose="020B0604020202020204" pitchFamily="34" charset="0"/>
              </a:rPr>
              <a:t>6- Injection SQL (Structured Query Language)</a:t>
            </a:r>
          </a:p>
        </p:txBody>
      </p:sp>
      <p:sp>
        <p:nvSpPr>
          <p:cNvPr id="5" name="Segnaposto testo 4">
            <a:extLst>
              <a:ext uri="{FF2B5EF4-FFF2-40B4-BE49-F238E27FC236}">
                <a16:creationId xmlns:a16="http://schemas.microsoft.com/office/drawing/2014/main" id="{1FAA7C1B-AD1F-AC2E-82CB-7E3FFE2F8800}"/>
              </a:ext>
            </a:extLst>
          </p:cNvPr>
          <p:cNvSpPr>
            <a:spLocks noGrp="1"/>
          </p:cNvSpPr>
          <p:nvPr>
            <p:ph type="body" sz="quarter" idx="13"/>
          </p:nvPr>
        </p:nvSpPr>
        <p:spPr>
          <a:xfrm>
            <a:off x="1057966" y="3399183"/>
            <a:ext cx="4386471" cy="2226365"/>
          </a:xfrm>
        </p:spPr>
        <p:txBody>
          <a:bodyPr>
            <a:noAutofit/>
          </a:bodyPr>
          <a:lstStyle/>
          <a:p>
            <a:pPr algn="just"/>
            <a:r>
              <a:rPr lang="it-IT" sz="2400" i="0" dirty="0">
                <a:effectLst/>
                <a:latin typeface="Rubik"/>
              </a:rPr>
              <a:t>Si tratta del mezzo più comune di autenticazione per accedere a un sistema.</a:t>
            </a:r>
          </a:p>
          <a:p>
            <a:pPr algn="just"/>
            <a:r>
              <a:rPr lang="it-IT" sz="2400" i="0" dirty="0">
                <a:effectLst/>
                <a:latin typeface="Rubik"/>
              </a:rPr>
              <a:t>Non deve dunque sorprendere che questo tipo di attacco sia molto diffuso.</a:t>
            </a:r>
            <a:endParaRPr lang="it-IT" sz="2400" dirty="0"/>
          </a:p>
        </p:txBody>
      </p:sp>
      <p:cxnSp>
        <p:nvCxnSpPr>
          <p:cNvPr id="4" name="Connettore diritto 3">
            <a:extLst>
              <a:ext uri="{FF2B5EF4-FFF2-40B4-BE49-F238E27FC236}">
                <a16:creationId xmlns:a16="http://schemas.microsoft.com/office/drawing/2014/main" id="{277EEC28-EC51-8B1F-1D4A-F4462E52DC7B}"/>
              </a:ext>
            </a:extLst>
          </p:cNvPr>
          <p:cNvCxnSpPr/>
          <p:nvPr/>
        </p:nvCxnSpPr>
        <p:spPr>
          <a:xfrm>
            <a:off x="6003235"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255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D1FDF899-2DEF-4567-ED68-8D7A3EA7655F}"/>
              </a:ext>
            </a:extLst>
          </p:cNvPr>
          <p:cNvSpPr>
            <a:spLocks noGrp="1"/>
          </p:cNvSpPr>
          <p:nvPr>
            <p:ph type="body" idx="1"/>
          </p:nvPr>
        </p:nvSpPr>
        <p:spPr>
          <a:xfrm>
            <a:off x="578680" y="1497495"/>
            <a:ext cx="5224174" cy="427382"/>
          </a:xfrm>
        </p:spPr>
        <p:txBody>
          <a:bodyPr/>
          <a:lstStyle/>
          <a:p>
            <a:r>
              <a:rPr lang="it-IT" sz="2400" b="1" i="0" dirty="0">
                <a:solidFill>
                  <a:srgbClr val="FF0000"/>
                </a:solidFill>
                <a:effectLst/>
                <a:latin typeface="Arial" panose="020B0604020202020204" pitchFamily="34" charset="0"/>
                <a:cs typeface="Arial" panose="020B0604020202020204" pitchFamily="34" charset="0"/>
              </a:rPr>
              <a:t>7- Attacco uomo nel mezzo (</a:t>
            </a:r>
            <a:r>
              <a:rPr lang="it-IT" sz="2400" b="1" i="0" dirty="0" err="1">
                <a:solidFill>
                  <a:srgbClr val="FF0000"/>
                </a:solidFill>
                <a:effectLst/>
                <a:latin typeface="Arial" panose="020B0604020202020204" pitchFamily="34" charset="0"/>
                <a:cs typeface="Arial" panose="020B0604020202020204" pitchFamily="34" charset="0"/>
              </a:rPr>
              <a:t>MitM</a:t>
            </a:r>
            <a:r>
              <a:rPr lang="it-IT" sz="2400" b="1" i="0" dirty="0">
                <a:solidFill>
                  <a:srgbClr val="FF0000"/>
                </a:solidFill>
                <a:effectLst/>
                <a:latin typeface="Arial" panose="020B0604020202020204" pitchFamily="34" charset="0"/>
                <a:cs typeface="Arial" panose="020B0604020202020204" pitchFamily="34" charset="0"/>
              </a:rPr>
              <a:t>)</a:t>
            </a:r>
            <a:endParaRPr lang="it-IT" b="1" dirty="0">
              <a:solidFill>
                <a:srgbClr val="FF0000"/>
              </a:solidFill>
            </a:endParaRPr>
          </a:p>
        </p:txBody>
      </p:sp>
      <p:sp>
        <p:nvSpPr>
          <p:cNvPr id="8" name="Segnaposto testo 7">
            <a:extLst>
              <a:ext uri="{FF2B5EF4-FFF2-40B4-BE49-F238E27FC236}">
                <a16:creationId xmlns:a16="http://schemas.microsoft.com/office/drawing/2014/main" id="{C2FCED05-3D31-605D-5EB9-8AE8EBDCA9BC}"/>
              </a:ext>
            </a:extLst>
          </p:cNvPr>
          <p:cNvSpPr>
            <a:spLocks noGrp="1"/>
          </p:cNvSpPr>
          <p:nvPr>
            <p:ph type="body" sz="half" idx="18"/>
          </p:nvPr>
        </p:nvSpPr>
        <p:spPr>
          <a:xfrm>
            <a:off x="7007352" y="2620704"/>
            <a:ext cx="4348076" cy="3090983"/>
          </a:xfrm>
        </p:spPr>
        <p:txBody>
          <a:bodyPr>
            <a:noAutofit/>
          </a:bodyPr>
          <a:lstStyle/>
          <a:p>
            <a:pPr algn="just"/>
            <a:r>
              <a:rPr lang="it-IT" sz="2400" b="0" i="0" dirty="0">
                <a:effectLst/>
                <a:latin typeface="Rubik"/>
              </a:rPr>
              <a:t>Gli hacker inseriscono un JavaScript malvagio nel database di un sito web. </a:t>
            </a:r>
          </a:p>
          <a:p>
            <a:pPr algn="just"/>
            <a:r>
              <a:rPr lang="it-IT" sz="2400" b="0" i="0" dirty="0">
                <a:effectLst/>
                <a:latin typeface="Rubik"/>
              </a:rPr>
              <a:t>Quando l’utente visita una pagina di questo sito web, quest’ultimo trasmette questa pagina al suo browser con lo script malvagio integrato al codice HTML.</a:t>
            </a:r>
            <a:endParaRPr lang="it-IT" sz="2400" dirty="0"/>
          </a:p>
        </p:txBody>
      </p:sp>
      <p:sp>
        <p:nvSpPr>
          <p:cNvPr id="6" name="Segnaposto testo 5">
            <a:extLst>
              <a:ext uri="{FF2B5EF4-FFF2-40B4-BE49-F238E27FC236}">
                <a16:creationId xmlns:a16="http://schemas.microsoft.com/office/drawing/2014/main" id="{C8EF2241-C1F3-B494-2CFB-6E205DDA3E15}"/>
              </a:ext>
            </a:extLst>
          </p:cNvPr>
          <p:cNvSpPr>
            <a:spLocks noGrp="1"/>
          </p:cNvSpPr>
          <p:nvPr>
            <p:ph type="body" sz="quarter" idx="3"/>
          </p:nvPr>
        </p:nvSpPr>
        <p:spPr>
          <a:xfrm>
            <a:off x="6984941" y="1497495"/>
            <a:ext cx="4370487" cy="427382"/>
          </a:xfrm>
        </p:spPr>
        <p:txBody>
          <a:bodyPr/>
          <a:lstStyle/>
          <a:p>
            <a:r>
              <a:rPr lang="it-IT" sz="2400" b="1" i="0" dirty="0">
                <a:solidFill>
                  <a:srgbClr val="FF0000"/>
                </a:solidFill>
                <a:effectLst/>
                <a:latin typeface="Arial" panose="020B0604020202020204" pitchFamily="34" charset="0"/>
                <a:cs typeface="Arial" panose="020B0604020202020204" pitchFamily="34" charset="0"/>
              </a:rPr>
              <a:t>8- Cross-site scripting (XXS)</a:t>
            </a:r>
          </a:p>
        </p:txBody>
      </p:sp>
      <p:sp>
        <p:nvSpPr>
          <p:cNvPr id="5" name="Segnaposto testo 4">
            <a:extLst>
              <a:ext uri="{FF2B5EF4-FFF2-40B4-BE49-F238E27FC236}">
                <a16:creationId xmlns:a16="http://schemas.microsoft.com/office/drawing/2014/main" id="{1FAA7C1B-AD1F-AC2E-82CB-7E3FFE2F8800}"/>
              </a:ext>
            </a:extLst>
          </p:cNvPr>
          <p:cNvSpPr>
            <a:spLocks noGrp="1"/>
          </p:cNvSpPr>
          <p:nvPr>
            <p:ph type="body" sz="quarter" idx="13"/>
          </p:nvPr>
        </p:nvSpPr>
        <p:spPr>
          <a:xfrm>
            <a:off x="848139" y="2425147"/>
            <a:ext cx="4797287" cy="3286540"/>
          </a:xfrm>
        </p:spPr>
        <p:txBody>
          <a:bodyPr>
            <a:noAutofit/>
          </a:bodyPr>
          <a:lstStyle/>
          <a:p>
            <a:pPr algn="just"/>
            <a:r>
              <a:rPr lang="it-IT" sz="2400" i="0" dirty="0">
                <a:effectLst/>
                <a:latin typeface="Rubik"/>
              </a:rPr>
              <a:t>Si tratta di una tecnica di pirateria che consiste nell’intercettare scambi codificati tra due persone o due computer per decodificare i contenuti.</a:t>
            </a:r>
          </a:p>
          <a:p>
            <a:pPr algn="just"/>
            <a:r>
              <a:rPr lang="it-IT" sz="2400" i="0" dirty="0">
                <a:effectLst/>
                <a:latin typeface="Rubik"/>
              </a:rPr>
              <a:t>Gli hacker devono quindi ricevere i messaggi di due parti e rispondere a ciascuna di esse facendosi passare per l’altra.</a:t>
            </a:r>
            <a:endParaRPr lang="it-IT" sz="2400" dirty="0"/>
          </a:p>
        </p:txBody>
      </p:sp>
      <p:cxnSp>
        <p:nvCxnSpPr>
          <p:cNvPr id="4" name="Connettore diritto 3">
            <a:extLst>
              <a:ext uri="{FF2B5EF4-FFF2-40B4-BE49-F238E27FC236}">
                <a16:creationId xmlns:a16="http://schemas.microsoft.com/office/drawing/2014/main" id="{A4350E68-9E1E-1640-AE43-FD110FFD53EC}"/>
              </a:ext>
            </a:extLst>
          </p:cNvPr>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445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97878" y="1460505"/>
            <a:ext cx="10442331" cy="728780"/>
          </a:xfrm>
        </p:spPr>
        <p:txBody>
          <a:bodyPr>
            <a:noAutofit/>
          </a:bodyPr>
          <a:lstStyle/>
          <a:p>
            <a:r>
              <a:rPr lang="it-IT" sz="4400" b="1" i="1" u="sng" dirty="0">
                <a:solidFill>
                  <a:srgbClr val="FF0000"/>
                </a:solidFill>
              </a:rPr>
              <a:t>Introduzione alla </a:t>
            </a:r>
            <a:r>
              <a:rPr lang="it-IT" sz="4400" b="1" i="1" u="sng">
                <a:solidFill>
                  <a:srgbClr val="FF0000"/>
                </a:solidFill>
              </a:rPr>
              <a:t>crittografia:</a:t>
            </a:r>
            <a:endParaRPr lang="it-IT" sz="4400" b="1" i="1" dirty="0">
              <a:solidFill>
                <a:srgbClr val="FF0000"/>
              </a:solidFill>
            </a:endParaRPr>
          </a:p>
        </p:txBody>
      </p:sp>
      <p:sp>
        <p:nvSpPr>
          <p:cNvPr id="3" name="Sottotitolo 2"/>
          <p:cNvSpPr>
            <a:spLocks noGrp="1"/>
          </p:cNvSpPr>
          <p:nvPr>
            <p:ph type="subTitle" idx="1"/>
          </p:nvPr>
        </p:nvSpPr>
        <p:spPr>
          <a:xfrm>
            <a:off x="666751" y="2418862"/>
            <a:ext cx="5152292" cy="2355361"/>
          </a:xfrm>
        </p:spPr>
        <p:txBody>
          <a:bodyPr>
            <a:normAutofit/>
          </a:bodyPr>
          <a:lstStyle/>
          <a:p>
            <a:pPr algn="just"/>
            <a:r>
              <a:rPr lang="it-IT" dirty="0"/>
              <a:t>La crittografia è uno dei elementi più importanti che stanno nella base della protezione dei dati che ci garantiscono che le informazioni non vengono rubate o lette, ormai pensiamo tutti che Internet è il mezzo più diffuso per inviare informazioni, ma tutti noi sottovalutiamo i rischi di un uso sbagliato.</a:t>
            </a:r>
          </a:p>
        </p:txBody>
      </p:sp>
      <p:pic>
        <p:nvPicPr>
          <p:cNvPr id="4" name="Immagine 3"/>
          <p:cNvPicPr>
            <a:picLocks noChangeAspect="1"/>
          </p:cNvPicPr>
          <p:nvPr/>
        </p:nvPicPr>
        <p:blipFill>
          <a:blip r:embed="rId2"/>
          <a:stretch>
            <a:fillRect/>
          </a:stretch>
        </p:blipFill>
        <p:spPr>
          <a:xfrm>
            <a:off x="6446608" y="2418862"/>
            <a:ext cx="4829893" cy="3222381"/>
          </a:xfrm>
          <a:prstGeom prst="rect">
            <a:avLst/>
          </a:prstGeom>
        </p:spPr>
      </p:pic>
    </p:spTree>
    <p:extLst>
      <p:ext uri="{BB962C8B-B14F-4D97-AF65-F5344CB8AC3E}">
        <p14:creationId xmlns:p14="http://schemas.microsoft.com/office/powerpoint/2010/main" val="81431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71600" y="317504"/>
            <a:ext cx="9448800" cy="1203565"/>
          </a:xfrm>
        </p:spPr>
        <p:txBody>
          <a:bodyPr>
            <a:noAutofit/>
          </a:bodyPr>
          <a:lstStyle/>
          <a:p>
            <a:r>
              <a:rPr lang="it-IT" sz="4400" b="1" i="1" u="sng" dirty="0">
                <a:solidFill>
                  <a:srgbClr val="FF0000"/>
                </a:solidFill>
              </a:rPr>
              <a:t>Come funziona un sistema crittografico</a:t>
            </a:r>
          </a:p>
        </p:txBody>
      </p:sp>
      <p:sp>
        <p:nvSpPr>
          <p:cNvPr id="3" name="Sottotitolo 2"/>
          <p:cNvSpPr>
            <a:spLocks noGrp="1"/>
          </p:cNvSpPr>
          <p:nvPr>
            <p:ph type="subTitle" idx="1"/>
          </p:nvPr>
        </p:nvSpPr>
        <p:spPr>
          <a:xfrm>
            <a:off x="202224" y="1650234"/>
            <a:ext cx="7552592" cy="5040712"/>
          </a:xfrm>
        </p:spPr>
        <p:txBody>
          <a:bodyPr>
            <a:normAutofit fontScale="92500" lnSpcReduction="10000"/>
          </a:bodyPr>
          <a:lstStyle/>
          <a:p>
            <a:pPr algn="just"/>
            <a:r>
              <a:rPr lang="it-IT" dirty="0"/>
              <a:t>La crittografia, nei tempi moderni è diventato un fattore essenziale nelle telecomunicazioni, ma purtroppo ancora oggi molti utenti continuano a scambiarsi informazioni mettendo in rischio i propri dati sensibili che possono essere accessibili a chiunque perché tutti possono accedere alla rete anche quelli che hanno cattive intenzioni, e per questo si stanno adottando il </a:t>
            </a:r>
            <a:r>
              <a:rPr lang="it-IT" b="1" i="1" u="sng" dirty="0"/>
              <a:t>protocollo</a:t>
            </a:r>
            <a:r>
              <a:rPr lang="it-IT" dirty="0"/>
              <a:t> </a:t>
            </a:r>
            <a:r>
              <a:rPr lang="it-IT" b="1" i="1" u="sng" dirty="0"/>
              <a:t>HTTPS</a:t>
            </a:r>
            <a:r>
              <a:rPr lang="it-IT" dirty="0"/>
              <a:t> sarebbe l'unione del </a:t>
            </a:r>
            <a:r>
              <a:rPr lang="it-IT" b="1" i="1" u="sng" dirty="0"/>
              <a:t>protocollo HTTP</a:t>
            </a:r>
            <a:r>
              <a:rPr lang="it-IT" dirty="0"/>
              <a:t> con l'aggiunta dell'utilizzo del </a:t>
            </a:r>
            <a:r>
              <a:rPr lang="it-IT" b="1" i="1" u="sng" dirty="0"/>
              <a:t>algoritmo crittografico (TLS)</a:t>
            </a:r>
            <a:r>
              <a:rPr lang="it-IT" dirty="0"/>
              <a:t>. Questo algoritmo è fondamentale perché offre diversi vantaggi:</a:t>
            </a:r>
          </a:p>
          <a:p>
            <a:pPr algn="just"/>
            <a:r>
              <a:rPr lang="it-IT" dirty="0"/>
              <a:t>- </a:t>
            </a:r>
            <a:r>
              <a:rPr lang="it-IT" b="1" i="1" u="sng" dirty="0"/>
              <a:t>autenticazione</a:t>
            </a:r>
            <a:r>
              <a:rPr lang="it-IT" dirty="0"/>
              <a:t>: è un processo dove l'utente si identifica per partecipare ad una comunicazione,</a:t>
            </a:r>
          </a:p>
          <a:p>
            <a:pPr algn="just"/>
            <a:r>
              <a:rPr lang="it-IT" dirty="0"/>
              <a:t>- </a:t>
            </a:r>
            <a:r>
              <a:rPr lang="it-IT" b="1" i="1" u="sng" dirty="0"/>
              <a:t>segretezza</a:t>
            </a:r>
            <a:r>
              <a:rPr lang="it-IT" dirty="0"/>
              <a:t>: è un fattore molto importante perché nessuno possa leggere il messaggio, ma tranne il destinatario,</a:t>
            </a:r>
          </a:p>
          <a:p>
            <a:pPr algn="just"/>
            <a:r>
              <a:rPr lang="it-IT" dirty="0"/>
              <a:t>- </a:t>
            </a:r>
            <a:r>
              <a:rPr lang="it-IT" b="1" i="1" u="sng" dirty="0"/>
              <a:t>integrità</a:t>
            </a:r>
            <a:r>
              <a:rPr lang="it-IT" dirty="0"/>
              <a:t>: è la protezione che si usa su un messaggio dove non vengono autorizzate modifiche,</a:t>
            </a:r>
          </a:p>
          <a:p>
            <a:pPr algn="just"/>
            <a:r>
              <a:rPr lang="it-IT" dirty="0"/>
              <a:t>- </a:t>
            </a:r>
            <a:r>
              <a:rPr lang="it-IT" b="1" i="1" u="sng" dirty="0"/>
              <a:t>non ripudio</a:t>
            </a:r>
            <a:r>
              <a:rPr lang="it-IT" dirty="0"/>
              <a:t>: è un meccanismo dove il mittente ha la certezza assoluta che il messaggio è stato inviato al destinatario.</a:t>
            </a:r>
          </a:p>
        </p:txBody>
      </p:sp>
      <p:pic>
        <p:nvPicPr>
          <p:cNvPr id="5" name="Immagine 4"/>
          <p:cNvPicPr>
            <a:picLocks noChangeAspect="1"/>
          </p:cNvPicPr>
          <p:nvPr/>
        </p:nvPicPr>
        <p:blipFill>
          <a:blip r:embed="rId2"/>
          <a:stretch>
            <a:fillRect/>
          </a:stretch>
        </p:blipFill>
        <p:spPr>
          <a:xfrm>
            <a:off x="8475785" y="2579732"/>
            <a:ext cx="3250222" cy="1828250"/>
          </a:xfrm>
          <a:prstGeom prst="rect">
            <a:avLst/>
          </a:prstGeom>
        </p:spPr>
      </p:pic>
    </p:spTree>
    <p:extLst>
      <p:ext uri="{BB962C8B-B14F-4D97-AF65-F5344CB8AC3E}">
        <p14:creationId xmlns:p14="http://schemas.microsoft.com/office/powerpoint/2010/main" val="141190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773723" y="379051"/>
            <a:ext cx="9448800" cy="1825096"/>
          </a:xfrm>
        </p:spPr>
        <p:txBody>
          <a:bodyPr/>
          <a:lstStyle/>
          <a:p>
            <a:r>
              <a:rPr lang="it-IT" b="1" i="1" u="sng" dirty="0">
                <a:solidFill>
                  <a:srgbClr val="FF0000"/>
                </a:solidFill>
              </a:rPr>
              <a:t>A cosa serve un sistema crittografico </a:t>
            </a:r>
          </a:p>
        </p:txBody>
      </p:sp>
      <p:sp>
        <p:nvSpPr>
          <p:cNvPr id="3" name="Sottotitolo 2"/>
          <p:cNvSpPr>
            <a:spLocks noGrp="1"/>
          </p:cNvSpPr>
          <p:nvPr>
            <p:ph type="subTitle" idx="1"/>
          </p:nvPr>
        </p:nvSpPr>
        <p:spPr>
          <a:xfrm>
            <a:off x="773723" y="2515577"/>
            <a:ext cx="5530362" cy="3269761"/>
          </a:xfrm>
        </p:spPr>
        <p:txBody>
          <a:bodyPr>
            <a:normAutofit/>
          </a:bodyPr>
          <a:lstStyle/>
          <a:p>
            <a:pPr algn="just"/>
            <a:r>
              <a:rPr lang="it-IT" dirty="0"/>
              <a:t>Questi elementi hanno lo scopo di evitare che si compia attacchi come quello di </a:t>
            </a:r>
            <a:r>
              <a:rPr lang="it-IT" b="1" i="1" u="sng" dirty="0"/>
              <a:t>sniffing</a:t>
            </a:r>
            <a:r>
              <a:rPr lang="it-IT" dirty="0"/>
              <a:t> è l'attività di intercettazione passiva dei dati che transitano in una rete telematica e anche di </a:t>
            </a:r>
            <a:r>
              <a:rPr lang="it-IT" b="1" i="1" u="sng" dirty="0"/>
              <a:t>spoofing</a:t>
            </a:r>
            <a:r>
              <a:rPr lang="it-IT" dirty="0"/>
              <a:t> è un tipo di attacco informatico che impiega in varie maniere la falsificazione dell'identità.</a:t>
            </a:r>
          </a:p>
          <a:p>
            <a:pPr algn="just"/>
            <a:r>
              <a:rPr lang="it-IT" dirty="0"/>
              <a:t>Per questo motivo serve la crittografia che ha lo scopo di proteggere i dati durante una trasmissione che non vengono alterati da parte dei aggressori.</a:t>
            </a:r>
          </a:p>
          <a:p>
            <a:endParaRPr lang="it-IT" dirty="0"/>
          </a:p>
        </p:txBody>
      </p:sp>
      <p:pic>
        <p:nvPicPr>
          <p:cNvPr id="4" name="Immagine 3"/>
          <p:cNvPicPr>
            <a:picLocks noChangeAspect="1"/>
          </p:cNvPicPr>
          <p:nvPr/>
        </p:nvPicPr>
        <p:blipFill>
          <a:blip r:embed="rId2"/>
          <a:stretch>
            <a:fillRect/>
          </a:stretch>
        </p:blipFill>
        <p:spPr>
          <a:xfrm>
            <a:off x="6594231" y="2617667"/>
            <a:ext cx="5055575" cy="2996709"/>
          </a:xfrm>
          <a:prstGeom prst="rect">
            <a:avLst/>
          </a:prstGeom>
        </p:spPr>
      </p:pic>
    </p:spTree>
    <p:extLst>
      <p:ext uri="{BB962C8B-B14F-4D97-AF65-F5344CB8AC3E}">
        <p14:creationId xmlns:p14="http://schemas.microsoft.com/office/powerpoint/2010/main" val="156701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60484" y="414221"/>
            <a:ext cx="9448800" cy="1423371"/>
          </a:xfrm>
        </p:spPr>
        <p:txBody>
          <a:bodyPr>
            <a:normAutofit/>
          </a:bodyPr>
          <a:lstStyle/>
          <a:p>
            <a:r>
              <a:rPr lang="it-IT" sz="4800" b="1" i="1" u="sng" dirty="0">
                <a:solidFill>
                  <a:srgbClr val="FF0000"/>
                </a:solidFill>
              </a:rPr>
              <a:t>Che cos’è dunque la crittografia?</a:t>
            </a:r>
          </a:p>
        </p:txBody>
      </p:sp>
      <p:sp>
        <p:nvSpPr>
          <p:cNvPr id="3" name="Sottotitolo 2"/>
          <p:cNvSpPr>
            <a:spLocks noGrp="1"/>
          </p:cNvSpPr>
          <p:nvPr>
            <p:ph type="subTitle" idx="1"/>
          </p:nvPr>
        </p:nvSpPr>
        <p:spPr>
          <a:xfrm>
            <a:off x="175846" y="2180492"/>
            <a:ext cx="8326315" cy="4070839"/>
          </a:xfrm>
        </p:spPr>
        <p:txBody>
          <a:bodyPr>
            <a:normAutofit fontScale="85000" lnSpcReduction="10000"/>
          </a:bodyPr>
          <a:lstStyle/>
          <a:p>
            <a:pPr algn="just"/>
            <a:r>
              <a:rPr lang="it-IT" dirty="0"/>
              <a:t>La crittografia è una conversione dei dati da un formato leggibile in un formato codificato che soltanto la persona autorizzata che può accedere a queste informazioni, nei tempi d'oggi ci sono miliardi di informazioni anche sensibili che circolano in rete, e per questo che si sono sviluppati sistemi capaci di garantire un elevato livello di riservatezza. </a:t>
            </a:r>
          </a:p>
          <a:p>
            <a:pPr algn="just"/>
            <a:r>
              <a:rPr lang="it-IT" dirty="0"/>
              <a:t>Questa materia è in continua evoluzione, quindi possiamo definire un sistema che utilizza un algoritmo che interagisce su una sequenza di caratteri trasformandola su un valore di una chiave segreta. Questa chiave rappresenta il lucchetto di sicurezza di ogni sistema crittografico esistono due tipi che sono:</a:t>
            </a:r>
          </a:p>
          <a:p>
            <a:pPr algn="just"/>
            <a:r>
              <a:rPr lang="it-IT" dirty="0"/>
              <a:t>- </a:t>
            </a:r>
            <a:r>
              <a:rPr lang="it-IT" b="1" i="1" u="sng" dirty="0" err="1"/>
              <a:t>encoding</a:t>
            </a:r>
            <a:r>
              <a:rPr lang="it-IT" dirty="0"/>
              <a:t> (codifica) serve ad immagazzinare o da trasmettere dei dati,</a:t>
            </a:r>
          </a:p>
          <a:p>
            <a:pPr algn="just"/>
            <a:r>
              <a:rPr lang="it-IT" dirty="0"/>
              <a:t>- </a:t>
            </a:r>
            <a:r>
              <a:rPr lang="it-IT" b="1" i="1" u="sng" dirty="0" err="1"/>
              <a:t>encryption</a:t>
            </a:r>
            <a:r>
              <a:rPr lang="it-IT" dirty="0"/>
              <a:t> (crittografia) serve soltanto a mantenere l'informazione segreta.</a:t>
            </a:r>
          </a:p>
          <a:p>
            <a:pPr algn="just"/>
            <a:r>
              <a:rPr lang="it-IT" dirty="0"/>
              <a:t>Inoltre, la crittografia serve anche a dimostrare che le informazioni sono autentiche, perché durante una trasmissione di un informazione per verificare se quest’ultima non è stata alterata.</a:t>
            </a:r>
          </a:p>
        </p:txBody>
      </p:sp>
      <p:pic>
        <p:nvPicPr>
          <p:cNvPr id="4" name="Immagine 3"/>
          <p:cNvPicPr>
            <a:picLocks noChangeAspect="1"/>
          </p:cNvPicPr>
          <p:nvPr/>
        </p:nvPicPr>
        <p:blipFill>
          <a:blip r:embed="rId2"/>
          <a:stretch>
            <a:fillRect/>
          </a:stretch>
        </p:blipFill>
        <p:spPr>
          <a:xfrm>
            <a:off x="8660424" y="2800243"/>
            <a:ext cx="2883876" cy="2169975"/>
          </a:xfrm>
          <a:prstGeom prst="rect">
            <a:avLst/>
          </a:prstGeom>
        </p:spPr>
      </p:pic>
    </p:spTree>
    <p:extLst>
      <p:ext uri="{BB962C8B-B14F-4D97-AF65-F5344CB8AC3E}">
        <p14:creationId xmlns:p14="http://schemas.microsoft.com/office/powerpoint/2010/main" val="4098373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413737" y="493351"/>
            <a:ext cx="6224955" cy="834287"/>
          </a:xfrm>
        </p:spPr>
        <p:txBody>
          <a:bodyPr>
            <a:normAutofit fontScale="90000"/>
          </a:bodyPr>
          <a:lstStyle/>
          <a:p>
            <a:r>
              <a:rPr lang="it-IT" b="1" i="1" u="sng" dirty="0">
                <a:solidFill>
                  <a:srgbClr val="FF0000"/>
                </a:solidFill>
              </a:rPr>
              <a:t>Tipi di cifratura</a:t>
            </a:r>
          </a:p>
        </p:txBody>
      </p:sp>
      <p:sp>
        <p:nvSpPr>
          <p:cNvPr id="3" name="Sottotitolo 2"/>
          <p:cNvSpPr>
            <a:spLocks noGrp="1"/>
          </p:cNvSpPr>
          <p:nvPr>
            <p:ph type="subTitle" idx="1"/>
          </p:nvPr>
        </p:nvSpPr>
        <p:spPr>
          <a:xfrm>
            <a:off x="158262" y="1327638"/>
            <a:ext cx="7069016" cy="5380893"/>
          </a:xfrm>
        </p:spPr>
        <p:txBody>
          <a:bodyPr>
            <a:noAutofit/>
          </a:bodyPr>
          <a:lstStyle/>
          <a:p>
            <a:pPr algn="just"/>
            <a:r>
              <a:rPr lang="it-IT" sz="1600" dirty="0"/>
              <a:t>Esistono due tipi di cifratura che sono:</a:t>
            </a:r>
          </a:p>
          <a:p>
            <a:pPr algn="just"/>
            <a:r>
              <a:rPr lang="it-IT" sz="1600" dirty="0"/>
              <a:t>- </a:t>
            </a:r>
            <a:r>
              <a:rPr lang="it-IT" sz="1600" b="1" i="1" u="sng" dirty="0"/>
              <a:t>a chiave simmetrica</a:t>
            </a:r>
            <a:r>
              <a:rPr lang="it-IT" sz="1600" dirty="0"/>
              <a:t>, è un algoritmo dove i messaggi possono essere letti soltanto dalla persona che conosce la password, di norma non viene usata sulla rete Internet perché se no diventa preda dei malintenzionati che sono interessati alla decodifica del messaggio,</a:t>
            </a:r>
          </a:p>
          <a:p>
            <a:pPr algn="just"/>
            <a:r>
              <a:rPr lang="it-IT" sz="1600" dirty="0"/>
              <a:t>- </a:t>
            </a:r>
            <a:r>
              <a:rPr lang="it-IT" sz="1600" b="1" i="1" u="sng" dirty="0"/>
              <a:t>a chiave asimmetrica</a:t>
            </a:r>
            <a:r>
              <a:rPr lang="it-IT" sz="1600" dirty="0"/>
              <a:t> è un algoritmo che utilizza due chiavi che una è pubblica che può essere condivisa, invece quella privata deve rimanere segreta tranne l'utente che la conosce.</a:t>
            </a:r>
          </a:p>
          <a:p>
            <a:pPr algn="just"/>
            <a:r>
              <a:rPr lang="it-IT" sz="1600" dirty="0"/>
              <a:t>Infine, c'è un altro tipo di crittografia che si chiama </a:t>
            </a:r>
            <a:r>
              <a:rPr lang="it-IT" sz="1600" b="1" i="1" u="sng" dirty="0"/>
              <a:t>end-to-end</a:t>
            </a:r>
            <a:r>
              <a:rPr lang="it-IT" sz="1600" dirty="0"/>
              <a:t> che si usa sui social per esempio WhatsApp, Instagram e altri social. Serve a proteggere la privacy e anche la comunicazione tra due persone, che utilizzano doppio paio di chiavi crittografiche. </a:t>
            </a:r>
          </a:p>
          <a:p>
            <a:pPr algn="just"/>
            <a:r>
              <a:rPr lang="it-IT" sz="1600" dirty="0"/>
              <a:t>Per ogni utente utilizza una chiave privata e una pubblica che sono collegate tra di loro, che la chiave privata rimane sul dispositivo del comunicante e che lo userà per decrittare i messaggi in arrivo, invece la chiave pubblica sarà condivisa con il destinatario o il mittente per decifrare i messaggi in uscita. </a:t>
            </a:r>
          </a:p>
          <a:p>
            <a:pPr algn="just"/>
            <a:r>
              <a:rPr lang="it-IT" sz="1600" dirty="0"/>
              <a:t>Questa cifratura è innocua ai tentativi di </a:t>
            </a:r>
            <a:r>
              <a:rPr lang="it-IT" sz="1600" b="1" i="1" u="sng" dirty="0"/>
              <a:t>man in the middle</a:t>
            </a:r>
            <a:r>
              <a:rPr lang="it-IT" sz="1600" dirty="0"/>
              <a:t> è un attacco informatico in cui qualcuno segretamente ritrasmette o altera la comunicazione tra le due parti che credono di comunicare direttamente tra di loro. </a:t>
            </a:r>
          </a:p>
        </p:txBody>
      </p:sp>
      <p:pic>
        <p:nvPicPr>
          <p:cNvPr id="4" name="Immagine 3"/>
          <p:cNvPicPr>
            <a:picLocks noChangeAspect="1"/>
          </p:cNvPicPr>
          <p:nvPr/>
        </p:nvPicPr>
        <p:blipFill>
          <a:blip r:embed="rId2"/>
          <a:stretch>
            <a:fillRect/>
          </a:stretch>
        </p:blipFill>
        <p:spPr>
          <a:xfrm>
            <a:off x="7482253" y="2382889"/>
            <a:ext cx="3936025" cy="3305060"/>
          </a:xfrm>
          <a:prstGeom prst="rect">
            <a:avLst/>
          </a:prstGeom>
        </p:spPr>
      </p:pic>
    </p:spTree>
    <p:extLst>
      <p:ext uri="{BB962C8B-B14F-4D97-AF65-F5344CB8AC3E}">
        <p14:creationId xmlns:p14="http://schemas.microsoft.com/office/powerpoint/2010/main" val="321400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523393" y="862628"/>
            <a:ext cx="8088922" cy="1528880"/>
          </a:xfrm>
        </p:spPr>
        <p:txBody>
          <a:bodyPr>
            <a:normAutofit fontScale="90000"/>
          </a:bodyPr>
          <a:lstStyle/>
          <a:p>
            <a:r>
              <a:rPr lang="it-IT" sz="5400" b="1" i="1" u="sng" dirty="0">
                <a:solidFill>
                  <a:srgbClr val="FF0000"/>
                </a:solidFill>
              </a:rPr>
              <a:t>Definizione completa di crittografia</a:t>
            </a:r>
          </a:p>
        </p:txBody>
      </p:sp>
      <p:sp>
        <p:nvSpPr>
          <p:cNvPr id="3" name="Sottotitolo 2"/>
          <p:cNvSpPr>
            <a:spLocks noGrp="1"/>
          </p:cNvSpPr>
          <p:nvPr>
            <p:ph type="subTitle" idx="1"/>
          </p:nvPr>
        </p:nvSpPr>
        <p:spPr>
          <a:xfrm>
            <a:off x="369276" y="2541953"/>
            <a:ext cx="7060224" cy="3885223"/>
          </a:xfrm>
        </p:spPr>
        <p:txBody>
          <a:bodyPr>
            <a:normAutofit fontScale="92500" lnSpcReduction="10000"/>
          </a:bodyPr>
          <a:lstStyle/>
          <a:p>
            <a:pPr algn="just"/>
            <a:r>
              <a:rPr lang="it-IT" dirty="0"/>
              <a:t>Possiamo dire che la crittografia nell'ambito informatico è molto importante perché è il strumento principale </a:t>
            </a:r>
            <a:r>
              <a:rPr lang="it-IT" b="1" i="1" u="sng" dirty="0"/>
              <a:t>per proteggere i dati che sono sia archiviati o sia trasmessi e anche dagli accessi non autorizzati da occhi indiscreti</a:t>
            </a:r>
            <a:r>
              <a:rPr lang="it-IT" dirty="0"/>
              <a:t>, perché con la divulgazione di informazioni che vengono trattati non nel modo corretto, così si creano eventuali furti di dati, per esempio in </a:t>
            </a:r>
            <a:r>
              <a:rPr lang="it-IT" b="1" i="1" u="sng" dirty="0"/>
              <a:t>azienda</a:t>
            </a:r>
            <a:r>
              <a:rPr lang="it-IT" dirty="0"/>
              <a:t> si usa un protocollo HTTPS, inoltre viene implementato anche l'uso della </a:t>
            </a:r>
            <a:r>
              <a:rPr lang="it-IT" b="1" i="1" u="sng" dirty="0"/>
              <a:t>firma digitale</a:t>
            </a:r>
            <a:r>
              <a:rPr lang="it-IT" dirty="0"/>
              <a:t>.</a:t>
            </a:r>
          </a:p>
          <a:p>
            <a:pPr algn="just"/>
            <a:r>
              <a:rPr lang="it-IT" dirty="0"/>
              <a:t>Un esempio </a:t>
            </a:r>
            <a:r>
              <a:rPr lang="it-IT" b="1" i="1" u="sng" dirty="0"/>
              <a:t>Aruba</a:t>
            </a:r>
            <a:r>
              <a:rPr lang="it-IT" dirty="0"/>
              <a:t> è una società italiana che offre diversi servizi, per esempio dell'uso della </a:t>
            </a:r>
            <a:r>
              <a:rPr lang="it-IT" b="1" i="1" u="sng" dirty="0"/>
              <a:t>pec</a:t>
            </a:r>
            <a:r>
              <a:rPr lang="it-IT" dirty="0"/>
              <a:t> è la posta elettronica certificata e anche della firma digitale.</a:t>
            </a:r>
          </a:p>
          <a:p>
            <a:pPr algn="just"/>
            <a:r>
              <a:rPr lang="it-IT" dirty="0">
                <a:hlinkClick r:id="rId2"/>
              </a:rPr>
              <a:t>http://www.md5online.it/md5-convert/md5_convert.php</a:t>
            </a:r>
            <a:endParaRPr lang="it-IT" dirty="0"/>
          </a:p>
          <a:p>
            <a:pPr algn="just"/>
            <a:r>
              <a:rPr lang="it-IT" dirty="0">
                <a:hlinkClick r:id="rId3"/>
              </a:rPr>
              <a:t>https://www.icosaedro.it/crittografia/chiavi-simmetriche.html#cast128ecast5rfc2144</a:t>
            </a:r>
            <a:endParaRPr lang="it-IT" dirty="0"/>
          </a:p>
        </p:txBody>
      </p:sp>
      <p:pic>
        <p:nvPicPr>
          <p:cNvPr id="4" name="Immagine 3"/>
          <p:cNvPicPr>
            <a:picLocks noChangeAspect="1"/>
          </p:cNvPicPr>
          <p:nvPr/>
        </p:nvPicPr>
        <p:blipFill>
          <a:blip r:embed="rId4"/>
          <a:stretch>
            <a:fillRect/>
          </a:stretch>
        </p:blipFill>
        <p:spPr>
          <a:xfrm>
            <a:off x="7789985" y="3068484"/>
            <a:ext cx="3759444" cy="2115314"/>
          </a:xfrm>
          <a:prstGeom prst="rect">
            <a:avLst/>
          </a:prstGeom>
        </p:spPr>
      </p:pic>
    </p:spTree>
    <p:extLst>
      <p:ext uri="{BB962C8B-B14F-4D97-AF65-F5344CB8AC3E}">
        <p14:creationId xmlns:p14="http://schemas.microsoft.com/office/powerpoint/2010/main" val="4272862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940777" y="607651"/>
            <a:ext cx="10462846" cy="1458541"/>
          </a:xfrm>
        </p:spPr>
        <p:txBody>
          <a:bodyPr>
            <a:normAutofit/>
          </a:bodyPr>
          <a:lstStyle/>
          <a:p>
            <a:r>
              <a:rPr lang="it-IT" sz="4800" b="1" i="1" u="sng" dirty="0">
                <a:solidFill>
                  <a:srgbClr val="FF0000"/>
                </a:solidFill>
              </a:rPr>
              <a:t>REGOLE E MISURE DA ADOTTARE PER UN ACCESSO SICURO IN RETE</a:t>
            </a:r>
          </a:p>
        </p:txBody>
      </p:sp>
      <p:sp>
        <p:nvSpPr>
          <p:cNvPr id="3" name="Sottotitolo 2"/>
          <p:cNvSpPr>
            <a:spLocks noGrp="1"/>
          </p:cNvSpPr>
          <p:nvPr>
            <p:ph type="subTitle" idx="1"/>
          </p:nvPr>
        </p:nvSpPr>
        <p:spPr>
          <a:xfrm>
            <a:off x="940777" y="2716822"/>
            <a:ext cx="3763108" cy="2892670"/>
          </a:xfrm>
        </p:spPr>
        <p:txBody>
          <a:bodyPr>
            <a:normAutofit/>
          </a:bodyPr>
          <a:lstStyle/>
          <a:p>
            <a:pPr algn="just"/>
            <a:r>
              <a:rPr lang="it-IT" sz="3200" dirty="0"/>
              <a:t>Per riuscire a proteggersi da eventuali virus o truffe ci sono delle regole base accessibili a tutti.</a:t>
            </a:r>
          </a:p>
          <a:p>
            <a:endParaRPr lang="it-IT" dirty="0"/>
          </a:p>
        </p:txBody>
      </p:sp>
      <p:pic>
        <p:nvPicPr>
          <p:cNvPr id="4" name="Immagine 3"/>
          <p:cNvPicPr>
            <a:picLocks noChangeAspect="1"/>
          </p:cNvPicPr>
          <p:nvPr/>
        </p:nvPicPr>
        <p:blipFill>
          <a:blip r:embed="rId2"/>
          <a:stretch>
            <a:fillRect/>
          </a:stretch>
        </p:blipFill>
        <p:spPr>
          <a:xfrm>
            <a:off x="5797320" y="2372354"/>
            <a:ext cx="4852837" cy="3731075"/>
          </a:xfrm>
          <a:prstGeom prst="rect">
            <a:avLst/>
          </a:prstGeom>
        </p:spPr>
      </p:pic>
    </p:spTree>
    <p:extLst>
      <p:ext uri="{BB962C8B-B14F-4D97-AF65-F5344CB8AC3E}">
        <p14:creationId xmlns:p14="http://schemas.microsoft.com/office/powerpoint/2010/main" val="290212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42900" y="316523"/>
            <a:ext cx="10591800" cy="2344824"/>
          </a:xfrm>
        </p:spPr>
        <p:txBody>
          <a:bodyPr>
            <a:normAutofit fontScale="90000"/>
          </a:bodyPr>
          <a:lstStyle/>
          <a:p>
            <a:r>
              <a:rPr lang="it-IT" b="1" i="1" u="sng" dirty="0">
                <a:solidFill>
                  <a:srgbClr val="FF0000"/>
                </a:solidFill>
              </a:rPr>
              <a:t>Sicurezza di un sistema informatico: valutazione dei rischi.</a:t>
            </a:r>
          </a:p>
        </p:txBody>
      </p:sp>
      <p:sp>
        <p:nvSpPr>
          <p:cNvPr id="3" name="Sottotitolo 2"/>
          <p:cNvSpPr>
            <a:spLocks noGrp="1"/>
          </p:cNvSpPr>
          <p:nvPr>
            <p:ph type="subTitle" idx="1"/>
          </p:nvPr>
        </p:nvSpPr>
        <p:spPr>
          <a:xfrm>
            <a:off x="342900" y="2980593"/>
            <a:ext cx="4818185" cy="3182815"/>
          </a:xfrm>
        </p:spPr>
        <p:txBody>
          <a:bodyPr>
            <a:normAutofit/>
          </a:bodyPr>
          <a:lstStyle/>
          <a:p>
            <a:pPr algn="just"/>
            <a:r>
              <a:rPr lang="it-IT" dirty="0"/>
              <a:t>La sicurezza dei dati è un concetto molto importante perché la cui perdita di quest’ultimi può rappresentare un danno sia a livello economico e sia al livello aziendale e secondo una norma internazionale dice che un sistema informatico è considerato solo quando ha dei determinati requisiti di sicurezza in termini di </a:t>
            </a:r>
            <a:r>
              <a:rPr lang="it-IT" b="1" i="1" u="sng" dirty="0">
                <a:effectLst>
                  <a:outerShdw blurRad="38100" dist="38100" dir="2700000" algn="tl">
                    <a:srgbClr val="000000">
                      <a:alpha val="43137"/>
                    </a:srgbClr>
                  </a:outerShdw>
                </a:effectLst>
              </a:rPr>
              <a:t>disponibilità</a:t>
            </a:r>
            <a:r>
              <a:rPr lang="it-IT" dirty="0"/>
              <a:t>, </a:t>
            </a:r>
            <a:r>
              <a:rPr lang="it-IT" b="1" i="1" u="sng" dirty="0">
                <a:effectLst>
                  <a:outerShdw blurRad="38100" dist="38100" dir="2700000" algn="tl">
                    <a:srgbClr val="000000">
                      <a:alpha val="43137"/>
                    </a:srgbClr>
                  </a:outerShdw>
                </a:effectLst>
              </a:rPr>
              <a:t>integrità</a:t>
            </a:r>
            <a:r>
              <a:rPr lang="it-IT" dirty="0"/>
              <a:t>, </a:t>
            </a:r>
            <a:r>
              <a:rPr lang="it-IT" b="1" i="1" u="sng" dirty="0">
                <a:effectLst>
                  <a:outerShdw blurRad="38100" dist="38100" dir="2700000" algn="tl">
                    <a:srgbClr val="000000">
                      <a:alpha val="43137"/>
                    </a:srgbClr>
                  </a:outerShdw>
                </a:effectLst>
              </a:rPr>
              <a:t>riservatezza</a:t>
            </a:r>
            <a:r>
              <a:rPr lang="it-IT" dirty="0"/>
              <a:t> e </a:t>
            </a:r>
            <a:r>
              <a:rPr lang="it-IT" b="1" i="1" u="sng" dirty="0">
                <a:effectLst>
                  <a:outerShdw blurRad="38100" dist="38100" dir="2700000" algn="tl">
                    <a:srgbClr val="000000">
                      <a:alpha val="43137"/>
                    </a:srgbClr>
                  </a:outerShdw>
                </a:effectLst>
              </a:rPr>
              <a:t>autenticità</a:t>
            </a:r>
            <a:r>
              <a:rPr lang="it-IT" dirty="0"/>
              <a:t>.</a:t>
            </a:r>
          </a:p>
          <a:p>
            <a:endParaRPr lang="it-IT" dirty="0"/>
          </a:p>
        </p:txBody>
      </p:sp>
      <p:pic>
        <p:nvPicPr>
          <p:cNvPr id="4" name="Immagine 3"/>
          <p:cNvPicPr>
            <a:picLocks noChangeAspect="1"/>
          </p:cNvPicPr>
          <p:nvPr/>
        </p:nvPicPr>
        <p:blipFill>
          <a:blip r:embed="rId2"/>
          <a:stretch>
            <a:fillRect/>
          </a:stretch>
        </p:blipFill>
        <p:spPr>
          <a:xfrm>
            <a:off x="5732585" y="2479248"/>
            <a:ext cx="5776545" cy="3684160"/>
          </a:xfrm>
          <a:prstGeom prst="rect">
            <a:avLst/>
          </a:prstGeom>
        </p:spPr>
      </p:pic>
    </p:spTree>
    <p:extLst>
      <p:ext uri="{BB962C8B-B14F-4D97-AF65-F5344CB8AC3E}">
        <p14:creationId xmlns:p14="http://schemas.microsoft.com/office/powerpoint/2010/main" val="2824040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132385" y="984738"/>
            <a:ext cx="3094892" cy="1034769"/>
          </a:xfrm>
        </p:spPr>
        <p:txBody>
          <a:bodyPr>
            <a:normAutofit/>
          </a:bodyPr>
          <a:lstStyle/>
          <a:p>
            <a:r>
              <a:rPr lang="it-IT" b="1" i="1" u="sng" dirty="0">
                <a:solidFill>
                  <a:srgbClr val="FF0000"/>
                </a:solidFill>
              </a:rPr>
              <a:t>REGOLE</a:t>
            </a:r>
          </a:p>
        </p:txBody>
      </p:sp>
      <p:sp>
        <p:nvSpPr>
          <p:cNvPr id="3" name="Sottotitolo 2"/>
          <p:cNvSpPr>
            <a:spLocks noGrp="1"/>
          </p:cNvSpPr>
          <p:nvPr>
            <p:ph type="subTitle" idx="1"/>
          </p:nvPr>
        </p:nvSpPr>
        <p:spPr>
          <a:xfrm>
            <a:off x="553915" y="2215662"/>
            <a:ext cx="5372100" cy="3683976"/>
          </a:xfrm>
        </p:spPr>
        <p:txBody>
          <a:bodyPr/>
          <a:lstStyle/>
          <a:p>
            <a:r>
              <a:rPr lang="it-IT" b="1" dirty="0">
                <a:solidFill>
                  <a:srgbClr val="0000FF"/>
                </a:solidFill>
              </a:rPr>
              <a:t>Utilizza e aggiorna software di protezione</a:t>
            </a:r>
            <a:r>
              <a:rPr lang="it-IT" dirty="0"/>
              <a:t>: infatti bisogna sempre avere il dispositivo coperto da degli antivirus aggiornati, da usare come ultima risorsa.</a:t>
            </a:r>
          </a:p>
          <a:p>
            <a:endParaRPr lang="it-IT" dirty="0"/>
          </a:p>
          <a:p>
            <a:r>
              <a:rPr lang="it-IT" b="1" dirty="0">
                <a:solidFill>
                  <a:srgbClr val="0000FF"/>
                </a:solidFill>
              </a:rPr>
              <a:t>Scegli password complesse</a:t>
            </a:r>
            <a:r>
              <a:rPr lang="it-IT" dirty="0"/>
              <a:t>:  Il mondo del web conserva oggi quasi tutti i propri dati: conti correnti, informazioni sanitarie, account business e molto altro. Per questo motivo scegliere password molto complesse, lunghe e difficili da indovinare risulta essere vitale in qualsiasi sito Web.</a:t>
            </a:r>
          </a:p>
          <a:p>
            <a:endParaRPr lang="it-IT" dirty="0"/>
          </a:p>
        </p:txBody>
      </p:sp>
      <p:pic>
        <p:nvPicPr>
          <p:cNvPr id="4" name="Immagine 3"/>
          <p:cNvPicPr>
            <a:picLocks noChangeAspect="1"/>
          </p:cNvPicPr>
          <p:nvPr/>
        </p:nvPicPr>
        <p:blipFill>
          <a:blip r:embed="rId2"/>
          <a:stretch>
            <a:fillRect/>
          </a:stretch>
        </p:blipFill>
        <p:spPr>
          <a:xfrm>
            <a:off x="6392006" y="2483003"/>
            <a:ext cx="5044457" cy="3070078"/>
          </a:xfrm>
          <a:prstGeom prst="rect">
            <a:avLst/>
          </a:prstGeom>
        </p:spPr>
      </p:pic>
    </p:spTree>
    <p:extLst>
      <p:ext uri="{BB962C8B-B14F-4D97-AF65-F5344CB8AC3E}">
        <p14:creationId xmlns:p14="http://schemas.microsoft.com/office/powerpoint/2010/main" val="3843062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396153" y="783498"/>
            <a:ext cx="3112477" cy="957380"/>
          </a:xfrm>
        </p:spPr>
        <p:txBody>
          <a:bodyPr>
            <a:normAutofit/>
          </a:bodyPr>
          <a:lstStyle/>
          <a:p>
            <a:r>
              <a:rPr lang="it-IT" b="1" i="1" u="sng" dirty="0">
                <a:solidFill>
                  <a:srgbClr val="FF0000"/>
                </a:solidFill>
              </a:rPr>
              <a:t>REGOLE</a:t>
            </a:r>
          </a:p>
        </p:txBody>
      </p:sp>
      <p:sp>
        <p:nvSpPr>
          <p:cNvPr id="3" name="Sottotitolo 2"/>
          <p:cNvSpPr>
            <a:spLocks noGrp="1"/>
          </p:cNvSpPr>
          <p:nvPr>
            <p:ph type="subTitle" idx="1"/>
          </p:nvPr>
        </p:nvSpPr>
        <p:spPr>
          <a:xfrm>
            <a:off x="1371600" y="1978269"/>
            <a:ext cx="4466492" cy="4615962"/>
          </a:xfrm>
        </p:spPr>
        <p:txBody>
          <a:bodyPr>
            <a:normAutofit/>
          </a:bodyPr>
          <a:lstStyle/>
          <a:p>
            <a:pPr algn="just"/>
            <a:r>
              <a:rPr lang="it-IT" b="1" dirty="0">
                <a:solidFill>
                  <a:srgbClr val="0000FF"/>
                </a:solidFill>
              </a:rPr>
              <a:t>Privilegia siti sicuri per gli acquisti</a:t>
            </a:r>
            <a:r>
              <a:rPr lang="it-IT" dirty="0"/>
              <a:t>: alcune delle truffe più usate sono rappresentate dai siti falsi; per questo motivo, prima di comprare su un sito sconosciuto, si consiglia di fare ricerche sulla sua autenticità.</a:t>
            </a:r>
          </a:p>
          <a:p>
            <a:pPr algn="just"/>
            <a:endParaRPr lang="it-IT" dirty="0"/>
          </a:p>
          <a:p>
            <a:pPr algn="just"/>
            <a:r>
              <a:rPr lang="it-IT" b="1" dirty="0">
                <a:solidFill>
                  <a:srgbClr val="0000FF"/>
                </a:solidFill>
              </a:rPr>
              <a:t>Presta attenzione a cosa scarichi</a:t>
            </a:r>
            <a:r>
              <a:rPr lang="it-IT" dirty="0"/>
              <a:t>: quando scarichi applicazioni o dati da Internet, devi sempre essere sicuro del corretto contenuto e di chi offra questo contenuto, in modo da evitare il più possibile di scaricare virus.</a:t>
            </a:r>
          </a:p>
          <a:p>
            <a:endParaRPr lang="it-IT" dirty="0"/>
          </a:p>
        </p:txBody>
      </p:sp>
      <p:pic>
        <p:nvPicPr>
          <p:cNvPr id="5" name="Immagine 4"/>
          <p:cNvPicPr>
            <a:picLocks noChangeAspect="1"/>
          </p:cNvPicPr>
          <p:nvPr/>
        </p:nvPicPr>
        <p:blipFill>
          <a:blip r:embed="rId2"/>
          <a:stretch>
            <a:fillRect/>
          </a:stretch>
        </p:blipFill>
        <p:spPr>
          <a:xfrm>
            <a:off x="6666010" y="2795954"/>
            <a:ext cx="4543996" cy="2542300"/>
          </a:xfrm>
          <a:prstGeom prst="rect">
            <a:avLst/>
          </a:prstGeom>
        </p:spPr>
      </p:pic>
    </p:spTree>
    <p:extLst>
      <p:ext uri="{BB962C8B-B14F-4D97-AF65-F5344CB8AC3E}">
        <p14:creationId xmlns:p14="http://schemas.microsoft.com/office/powerpoint/2010/main" val="1737008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343401" y="598859"/>
            <a:ext cx="3235569" cy="992549"/>
          </a:xfrm>
        </p:spPr>
        <p:txBody>
          <a:bodyPr/>
          <a:lstStyle/>
          <a:p>
            <a:r>
              <a:rPr lang="it-IT" b="1" i="1" u="sng" dirty="0">
                <a:solidFill>
                  <a:srgbClr val="FF0000"/>
                </a:solidFill>
              </a:rPr>
              <a:t>REGOLE</a:t>
            </a:r>
          </a:p>
        </p:txBody>
      </p:sp>
      <p:sp>
        <p:nvSpPr>
          <p:cNvPr id="3" name="Sottotitolo 2"/>
          <p:cNvSpPr>
            <a:spLocks noGrp="1"/>
          </p:cNvSpPr>
          <p:nvPr>
            <p:ph type="subTitle" idx="1"/>
          </p:nvPr>
        </p:nvSpPr>
        <p:spPr>
          <a:xfrm>
            <a:off x="325315" y="1837593"/>
            <a:ext cx="7587761" cy="4299438"/>
          </a:xfrm>
        </p:spPr>
        <p:txBody>
          <a:bodyPr/>
          <a:lstStyle/>
          <a:p>
            <a:pPr algn="just"/>
            <a:r>
              <a:rPr lang="it-IT" b="1" dirty="0">
                <a:solidFill>
                  <a:srgbClr val="0000FF"/>
                </a:solidFill>
              </a:rPr>
              <a:t>Gestisci con prudenza mail e messaggi sui social</a:t>
            </a:r>
            <a:r>
              <a:rPr lang="it-IT" dirty="0"/>
              <a:t>: sempre più spesso arrivano mail e messaggi falsi; un esempio, può essere quello rappresentato da un messaggio che sembra provenire da un sito sicuro come </a:t>
            </a:r>
            <a:r>
              <a:rPr lang="it-IT" dirty="0" err="1"/>
              <a:t>Netflix</a:t>
            </a:r>
            <a:r>
              <a:rPr lang="it-IT" dirty="0"/>
              <a:t>; il messaggio parla di problemi sul pagamento dell’abbonamento e invita a cliccare su un link per regolarizzare la situazione; il click può essere fatale.</a:t>
            </a:r>
          </a:p>
          <a:p>
            <a:pPr algn="just"/>
            <a:endParaRPr lang="it-IT" dirty="0"/>
          </a:p>
          <a:p>
            <a:pPr algn="just"/>
            <a:r>
              <a:rPr lang="it-IT" b="1" dirty="0">
                <a:solidFill>
                  <a:srgbClr val="0000FF"/>
                </a:solidFill>
              </a:rPr>
              <a:t>Limita la condivisione di dati personali</a:t>
            </a:r>
            <a:r>
              <a:rPr lang="it-IT" dirty="0"/>
              <a:t>: condividere dati personali potrebbe rivelarsi una scelta parecchio azzardata e pericolosa. Le piattaforme di messaggistica dispongono oggi di elevati sistemi di sicurezza dei dati personali, ma tanti sono gli scenari in cui gli elementi condivisi potrebbero finire nelle mani di Utenti della rete poco raccomandabili.</a:t>
            </a:r>
          </a:p>
          <a:p>
            <a:pPr algn="just"/>
            <a:endParaRPr lang="it-IT" dirty="0"/>
          </a:p>
        </p:txBody>
      </p:sp>
      <p:pic>
        <p:nvPicPr>
          <p:cNvPr id="4" name="Immagine 3"/>
          <p:cNvPicPr>
            <a:picLocks noChangeAspect="1"/>
          </p:cNvPicPr>
          <p:nvPr/>
        </p:nvPicPr>
        <p:blipFill>
          <a:blip r:embed="rId2"/>
          <a:stretch>
            <a:fillRect/>
          </a:stretch>
        </p:blipFill>
        <p:spPr>
          <a:xfrm>
            <a:off x="8043152" y="2523959"/>
            <a:ext cx="3895682" cy="3164098"/>
          </a:xfrm>
          <a:prstGeom prst="rect">
            <a:avLst/>
          </a:prstGeom>
        </p:spPr>
      </p:pic>
    </p:spTree>
    <p:extLst>
      <p:ext uri="{BB962C8B-B14F-4D97-AF65-F5344CB8AC3E}">
        <p14:creationId xmlns:p14="http://schemas.microsoft.com/office/powerpoint/2010/main" val="547403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141177" y="915382"/>
            <a:ext cx="3244362" cy="939795"/>
          </a:xfrm>
        </p:spPr>
        <p:txBody>
          <a:bodyPr/>
          <a:lstStyle/>
          <a:p>
            <a:r>
              <a:rPr lang="it-IT" b="1" i="1" u="sng" dirty="0">
                <a:solidFill>
                  <a:srgbClr val="FF0000"/>
                </a:solidFill>
              </a:rPr>
              <a:t>REGOLE</a:t>
            </a:r>
          </a:p>
        </p:txBody>
      </p:sp>
      <p:sp>
        <p:nvSpPr>
          <p:cNvPr id="3" name="Sottotitolo 2"/>
          <p:cNvSpPr>
            <a:spLocks noGrp="1"/>
          </p:cNvSpPr>
          <p:nvPr>
            <p:ph type="subTitle" idx="1"/>
          </p:nvPr>
        </p:nvSpPr>
        <p:spPr>
          <a:xfrm>
            <a:off x="1301262" y="2321170"/>
            <a:ext cx="4396154" cy="3270738"/>
          </a:xfrm>
        </p:spPr>
        <p:txBody>
          <a:bodyPr/>
          <a:lstStyle/>
          <a:p>
            <a:r>
              <a:rPr lang="it-IT" sz="2400" b="1" dirty="0">
                <a:solidFill>
                  <a:srgbClr val="0000FF"/>
                </a:solidFill>
              </a:rPr>
              <a:t>Utilizza connessioni Internet sicure</a:t>
            </a:r>
            <a:r>
              <a:rPr lang="it-IT" sz="2400" dirty="0"/>
              <a:t>: Le reti pubbliche sono molto vulnerabili e rappresentano una strada privilegiata per eventuali virus e ladri di dati. </a:t>
            </a:r>
          </a:p>
          <a:p>
            <a:r>
              <a:rPr lang="it-IT" sz="2400" dirty="0"/>
              <a:t>L’utilizzo di VPN, in questi casi, potrebbe essere uno dei mezzi di protezione.</a:t>
            </a:r>
          </a:p>
          <a:p>
            <a:endParaRPr lang="it-IT" dirty="0"/>
          </a:p>
        </p:txBody>
      </p:sp>
      <p:pic>
        <p:nvPicPr>
          <p:cNvPr id="4" name="Immagine 3"/>
          <p:cNvPicPr>
            <a:picLocks noChangeAspect="1"/>
          </p:cNvPicPr>
          <p:nvPr/>
        </p:nvPicPr>
        <p:blipFill>
          <a:blip r:embed="rId2"/>
          <a:stretch>
            <a:fillRect/>
          </a:stretch>
        </p:blipFill>
        <p:spPr>
          <a:xfrm>
            <a:off x="6424518" y="2691280"/>
            <a:ext cx="4548010" cy="2389839"/>
          </a:xfrm>
          <a:prstGeom prst="rect">
            <a:avLst/>
          </a:prstGeom>
        </p:spPr>
      </p:pic>
    </p:spTree>
    <p:extLst>
      <p:ext uri="{BB962C8B-B14F-4D97-AF65-F5344CB8AC3E}">
        <p14:creationId xmlns:p14="http://schemas.microsoft.com/office/powerpoint/2010/main" val="520325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062044" y="651613"/>
            <a:ext cx="3294185" cy="922210"/>
          </a:xfrm>
        </p:spPr>
        <p:txBody>
          <a:bodyPr/>
          <a:lstStyle/>
          <a:p>
            <a:r>
              <a:rPr lang="it-IT" b="1" i="1" u="sng" dirty="0">
                <a:solidFill>
                  <a:srgbClr val="FF0000"/>
                </a:solidFill>
              </a:rPr>
              <a:t>AZIENDE</a:t>
            </a:r>
          </a:p>
        </p:txBody>
      </p:sp>
      <p:sp>
        <p:nvSpPr>
          <p:cNvPr id="3" name="Sottotitolo 2"/>
          <p:cNvSpPr>
            <a:spLocks noGrp="1"/>
          </p:cNvSpPr>
          <p:nvPr>
            <p:ph type="subTitle" idx="1"/>
          </p:nvPr>
        </p:nvSpPr>
        <p:spPr>
          <a:xfrm>
            <a:off x="370145" y="2033519"/>
            <a:ext cx="9448800" cy="3859281"/>
          </a:xfrm>
        </p:spPr>
        <p:txBody>
          <a:bodyPr>
            <a:normAutofit fontScale="92500" lnSpcReduction="10000"/>
          </a:bodyPr>
          <a:lstStyle/>
          <a:p>
            <a:r>
              <a:rPr lang="it-IT" sz="2100" dirty="0"/>
              <a:t>Ogni organizzazione deve implementare una serie di sistemi per controllare la propria rete informatica in modo efficace. In particolare è opportuno predisporre delle misure di sicurezza per: </a:t>
            </a:r>
          </a:p>
          <a:p>
            <a:r>
              <a:rPr lang="it-IT" sz="2100" dirty="0"/>
              <a:t>1- salvaguardare la riservatezza ed l’integrità dei dati in transito sulle reti pubbliche e sulle reti wireless;</a:t>
            </a:r>
          </a:p>
          <a:p>
            <a:r>
              <a:rPr lang="it-IT" sz="2100" dirty="0"/>
              <a:t>2- visualizzare i file .log al fine di verificare se sono state intraprese azioni non autorizzate o ci siano attacchi in corso;</a:t>
            </a:r>
          </a:p>
          <a:p>
            <a:r>
              <a:rPr lang="it-IT" sz="2100" dirty="0"/>
              <a:t>3- gestire sistemi di autenticazione dei device connessi alla rete;</a:t>
            </a:r>
          </a:p>
          <a:p>
            <a:r>
              <a:rPr lang="it-IT" sz="2100" dirty="0"/>
              <a:t>4- limitare il numero di sistemi collegati alla rete esterna;</a:t>
            </a:r>
          </a:p>
          <a:p>
            <a:r>
              <a:rPr lang="it-IT" sz="2100" dirty="0"/>
              <a:t>5- evitare di mettere in rete sistemi che non lo necessitino;</a:t>
            </a:r>
          </a:p>
          <a:p>
            <a:r>
              <a:rPr lang="it-IT" sz="2100" dirty="0"/>
              <a:t>6- introdurre sistemi di crittografia nelle trasmissioni;</a:t>
            </a:r>
          </a:p>
          <a:p>
            <a:r>
              <a:rPr lang="it-IT" sz="2100" dirty="0"/>
              <a:t>7- costituire reti VPN per permettere gli accessi dall’esterno.</a:t>
            </a:r>
          </a:p>
          <a:p>
            <a:endParaRPr lang="it-IT" dirty="0"/>
          </a:p>
        </p:txBody>
      </p:sp>
      <p:pic>
        <p:nvPicPr>
          <p:cNvPr id="4" name="Immagine 3"/>
          <p:cNvPicPr>
            <a:picLocks noChangeAspect="1"/>
          </p:cNvPicPr>
          <p:nvPr/>
        </p:nvPicPr>
        <p:blipFill>
          <a:blip r:embed="rId2"/>
          <a:stretch>
            <a:fillRect/>
          </a:stretch>
        </p:blipFill>
        <p:spPr>
          <a:xfrm>
            <a:off x="7663586" y="4587321"/>
            <a:ext cx="4310717" cy="1674864"/>
          </a:xfrm>
          <a:prstGeom prst="rect">
            <a:avLst/>
          </a:prstGeom>
        </p:spPr>
      </p:pic>
    </p:spTree>
    <p:extLst>
      <p:ext uri="{BB962C8B-B14F-4D97-AF65-F5344CB8AC3E}">
        <p14:creationId xmlns:p14="http://schemas.microsoft.com/office/powerpoint/2010/main" val="3977290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273062" y="1029682"/>
            <a:ext cx="3323492" cy="1036510"/>
          </a:xfrm>
        </p:spPr>
        <p:txBody>
          <a:bodyPr>
            <a:normAutofit/>
          </a:bodyPr>
          <a:lstStyle/>
          <a:p>
            <a:r>
              <a:rPr lang="it-IT" b="1" i="1" u="sng" dirty="0">
                <a:solidFill>
                  <a:srgbClr val="FF0000"/>
                </a:solidFill>
              </a:rPr>
              <a:t>BACKUP</a:t>
            </a:r>
          </a:p>
        </p:txBody>
      </p:sp>
      <p:sp>
        <p:nvSpPr>
          <p:cNvPr id="3" name="Sottotitolo 2"/>
          <p:cNvSpPr>
            <a:spLocks noGrp="1"/>
          </p:cNvSpPr>
          <p:nvPr>
            <p:ph type="subTitle" idx="1"/>
          </p:nvPr>
        </p:nvSpPr>
        <p:spPr>
          <a:xfrm>
            <a:off x="501161" y="2435468"/>
            <a:ext cx="6435969" cy="3640015"/>
          </a:xfrm>
        </p:spPr>
        <p:txBody>
          <a:bodyPr/>
          <a:lstStyle/>
          <a:p>
            <a:r>
              <a:rPr lang="it-IT" dirty="0"/>
              <a:t>I dati sono un valore strategico per un’azienda. </a:t>
            </a:r>
          </a:p>
          <a:p>
            <a:r>
              <a:rPr lang="it-IT" dirty="0"/>
              <a:t>Per proteggere questo valore, si utilizzano procedure che, periodicamente, eseguono copie dei dati (backup) e li conservano in luoghi protetti. Nel caso in cui un azienda venisse </a:t>
            </a:r>
            <a:r>
              <a:rPr lang="it-IT" dirty="0" err="1"/>
              <a:t>hackerata</a:t>
            </a:r>
            <a:r>
              <a:rPr lang="it-IT" dirty="0"/>
              <a:t>, sarebbe così possibile recuperare i dati perduti.</a:t>
            </a:r>
          </a:p>
          <a:p>
            <a:r>
              <a:rPr lang="it-IT" dirty="0"/>
              <a:t>Uno dei peggiori attacchi ai dati è il </a:t>
            </a:r>
            <a:r>
              <a:rPr lang="it-IT" dirty="0" err="1"/>
              <a:t>ransomware</a:t>
            </a:r>
            <a:r>
              <a:rPr lang="it-IT" dirty="0"/>
              <a:t>, un tipo di </a:t>
            </a:r>
            <a:r>
              <a:rPr lang="it-IT" b="1" dirty="0" err="1">
                <a:solidFill>
                  <a:srgbClr val="0000FF"/>
                </a:solidFill>
              </a:rPr>
              <a:t>malware</a:t>
            </a:r>
            <a:r>
              <a:rPr lang="it-IT" dirty="0"/>
              <a:t> che prende il controllo del computer di un Utente ed esegue la crittografia dei dati, limitandone l'accesso. Un riscatto è richiesto per concedere la decodifica dei dati compromessi.</a:t>
            </a:r>
          </a:p>
          <a:p>
            <a:endParaRPr lang="it-IT" dirty="0"/>
          </a:p>
        </p:txBody>
      </p:sp>
      <p:pic>
        <p:nvPicPr>
          <p:cNvPr id="4" name="Immagine 3"/>
          <p:cNvPicPr>
            <a:picLocks noChangeAspect="1"/>
          </p:cNvPicPr>
          <p:nvPr/>
        </p:nvPicPr>
        <p:blipFill>
          <a:blip r:embed="rId2"/>
          <a:stretch>
            <a:fillRect/>
          </a:stretch>
        </p:blipFill>
        <p:spPr>
          <a:xfrm>
            <a:off x="7710702" y="2184315"/>
            <a:ext cx="3505504" cy="3755461"/>
          </a:xfrm>
          <a:prstGeom prst="rect">
            <a:avLst/>
          </a:prstGeom>
        </p:spPr>
      </p:pic>
    </p:spTree>
    <p:extLst>
      <p:ext uri="{BB962C8B-B14F-4D97-AF65-F5344CB8AC3E}">
        <p14:creationId xmlns:p14="http://schemas.microsoft.com/office/powerpoint/2010/main" val="404028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97DCA-6263-E153-61F7-64F1A6C1C03E}"/>
              </a:ext>
            </a:extLst>
          </p:cNvPr>
          <p:cNvSpPr txBox="1"/>
          <p:nvPr/>
        </p:nvSpPr>
        <p:spPr>
          <a:xfrm>
            <a:off x="2572824" y="1411111"/>
            <a:ext cx="5307863" cy="707886"/>
          </a:xfrm>
          <a:prstGeom prst="rect">
            <a:avLst/>
          </a:prstGeom>
          <a:noFill/>
        </p:spPr>
        <p:txBody>
          <a:bodyPr wrap="none" rtlCol="0">
            <a:spAutoFit/>
          </a:bodyPr>
          <a:lstStyle/>
          <a:p>
            <a:r>
              <a:rPr lang="it-IT" sz="4000" b="1" i="1" u="sng" dirty="0">
                <a:solidFill>
                  <a:srgbClr val="FF0000"/>
                </a:solidFill>
                <a:latin typeface="Roboto" panose="02000000000000000000" pitchFamily="2" charset="0"/>
                <a:ea typeface="Roboto" panose="02000000000000000000" pitchFamily="2" charset="0"/>
              </a:rPr>
              <a:t>Frode informatica</a:t>
            </a:r>
          </a:p>
        </p:txBody>
      </p:sp>
      <p:sp>
        <p:nvSpPr>
          <p:cNvPr id="3" name="CasellaDiTesto 2">
            <a:extLst>
              <a:ext uri="{FF2B5EF4-FFF2-40B4-BE49-F238E27FC236}">
                <a16:creationId xmlns:a16="http://schemas.microsoft.com/office/drawing/2014/main" id="{88DE55A7-76AB-CFFB-834F-20A22C083BDE}"/>
              </a:ext>
            </a:extLst>
          </p:cNvPr>
          <p:cNvSpPr txBox="1"/>
          <p:nvPr/>
        </p:nvSpPr>
        <p:spPr>
          <a:xfrm>
            <a:off x="997567" y="2760920"/>
            <a:ext cx="8458378" cy="2554545"/>
          </a:xfrm>
          <a:prstGeom prst="rect">
            <a:avLst/>
          </a:prstGeom>
          <a:noFill/>
        </p:spPr>
        <p:txBody>
          <a:bodyPr wrap="square" rtlCol="0">
            <a:spAutoFit/>
          </a:bodyPr>
          <a:lstStyle/>
          <a:p>
            <a:pPr algn="just"/>
            <a:r>
              <a:rPr lang="it-IT" sz="3200" dirty="0">
                <a:latin typeface="Arial" panose="020B0604020202020204" pitchFamily="34" charset="0"/>
                <a:cs typeface="Arial" panose="020B0604020202020204" pitchFamily="34" charset="0"/>
              </a:rPr>
              <a:t>Con frode informatica si intende più la parte legale riguardante le truffe informatiche.</a:t>
            </a:r>
          </a:p>
          <a:p>
            <a:pPr algn="just"/>
            <a:endParaRPr lang="it-IT" sz="3200" dirty="0">
              <a:latin typeface="Arial" panose="020B0604020202020204" pitchFamily="34" charset="0"/>
              <a:cs typeface="Arial" panose="020B0604020202020204" pitchFamily="34" charset="0"/>
            </a:endParaRPr>
          </a:p>
          <a:p>
            <a:pPr algn="just"/>
            <a:r>
              <a:rPr lang="it-IT" sz="3200" dirty="0">
                <a:latin typeface="Arial" panose="020B0604020202020204" pitchFamily="34" charset="0"/>
                <a:cs typeface="Arial" panose="020B0604020202020204" pitchFamily="34" charset="0"/>
              </a:rPr>
              <a:t>L’articolo che punisce la frode informatica è il numero 640.</a:t>
            </a:r>
          </a:p>
        </p:txBody>
      </p:sp>
    </p:spTree>
    <p:extLst>
      <p:ext uri="{BB962C8B-B14F-4D97-AF65-F5344CB8AC3E}">
        <p14:creationId xmlns:p14="http://schemas.microsoft.com/office/powerpoint/2010/main" val="281403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D178BF9-8405-FDF9-C79C-EC91981909AD}"/>
              </a:ext>
            </a:extLst>
          </p:cNvPr>
          <p:cNvSpPr txBox="1"/>
          <p:nvPr/>
        </p:nvSpPr>
        <p:spPr>
          <a:xfrm>
            <a:off x="2306827" y="1732008"/>
            <a:ext cx="6507188" cy="584775"/>
          </a:xfrm>
          <a:prstGeom prst="rect">
            <a:avLst/>
          </a:prstGeom>
          <a:noFill/>
        </p:spPr>
        <p:txBody>
          <a:bodyPr wrap="square" rtlCol="0">
            <a:spAutoFit/>
          </a:bodyPr>
          <a:lstStyle/>
          <a:p>
            <a:r>
              <a:rPr lang="it-IT" sz="3200" b="1" i="1" u="sng" dirty="0">
                <a:solidFill>
                  <a:srgbClr val="FF0000"/>
                </a:solidFill>
                <a:latin typeface="Arial" panose="020B0604020202020204" pitchFamily="34" charset="0"/>
                <a:cs typeface="Arial" panose="020B0604020202020204" pitchFamily="34" charset="0"/>
              </a:rPr>
              <a:t>L’articolo 640 del codice penale</a:t>
            </a:r>
          </a:p>
        </p:txBody>
      </p:sp>
      <p:sp>
        <p:nvSpPr>
          <p:cNvPr id="3" name="CasellaDiTesto 2">
            <a:extLst>
              <a:ext uri="{FF2B5EF4-FFF2-40B4-BE49-F238E27FC236}">
                <a16:creationId xmlns:a16="http://schemas.microsoft.com/office/drawing/2014/main" id="{8BA7B341-3A26-6053-BE2F-3F510DFBB4BB}"/>
              </a:ext>
            </a:extLst>
          </p:cNvPr>
          <p:cNvSpPr txBox="1"/>
          <p:nvPr/>
        </p:nvSpPr>
        <p:spPr>
          <a:xfrm>
            <a:off x="1659467" y="3056467"/>
            <a:ext cx="7801908" cy="2246769"/>
          </a:xfrm>
          <a:prstGeom prst="rect">
            <a:avLst/>
          </a:prstGeom>
          <a:noFill/>
        </p:spPr>
        <p:txBody>
          <a:bodyPr wrap="square" rtlCol="0">
            <a:spAutoFit/>
          </a:bodyPr>
          <a:lstStyle/>
          <a:p>
            <a:pPr algn="just"/>
            <a:r>
              <a:rPr lang="it-IT" sz="2800" b="0" i="0" dirty="0">
                <a:effectLst/>
                <a:latin typeface="arial" panose="020B0604020202020204" pitchFamily="34" charset="0"/>
              </a:rPr>
              <a:t>Chiunque, con artifizi o raggiri, inducendo taluno in errore, procura a se' o ad altri un ingiusto profitto con altrui danno, è punito con la reclusione da sei mesi a tre anni e con la multa da euro 51 a euro 1.032.</a:t>
            </a:r>
            <a:endParaRPr lang="it-IT" sz="2800" dirty="0"/>
          </a:p>
        </p:txBody>
      </p:sp>
    </p:spTree>
    <p:extLst>
      <p:ext uri="{BB962C8B-B14F-4D97-AF65-F5344CB8AC3E}">
        <p14:creationId xmlns:p14="http://schemas.microsoft.com/office/powerpoint/2010/main" val="2439896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189D489-9C75-A196-6976-E37B302D37F4}"/>
              </a:ext>
            </a:extLst>
          </p:cNvPr>
          <p:cNvSpPr txBox="1"/>
          <p:nvPr/>
        </p:nvSpPr>
        <p:spPr>
          <a:xfrm>
            <a:off x="1987229" y="728656"/>
            <a:ext cx="7740463" cy="5632311"/>
          </a:xfrm>
          <a:prstGeom prst="rect">
            <a:avLst/>
          </a:prstGeom>
          <a:noFill/>
        </p:spPr>
        <p:txBody>
          <a:bodyPr wrap="square" rtlCol="0">
            <a:spAutoFit/>
          </a:bodyPr>
          <a:lstStyle/>
          <a:p>
            <a:pPr algn="just"/>
            <a:r>
              <a:rPr lang="it-IT" sz="2400" b="0" i="0" dirty="0">
                <a:effectLst/>
                <a:latin typeface="Arial" panose="020B0604020202020204" pitchFamily="34" charset="0"/>
              </a:rPr>
              <a:t>La pena è della reclusione da uno a cinque anni e della multa da euro 309 a euro 1.549:</a:t>
            </a:r>
          </a:p>
          <a:p>
            <a:pPr algn="just"/>
            <a:endParaRPr lang="it-IT" sz="2400" b="0" i="0" dirty="0">
              <a:effectLst/>
              <a:latin typeface="Arial" panose="020B0604020202020204" pitchFamily="34" charset="0"/>
            </a:endParaRPr>
          </a:p>
          <a:p>
            <a:pPr algn="just">
              <a:buFont typeface="+mj-lt"/>
              <a:buAutoNum type="arabicPeriod"/>
            </a:pPr>
            <a:r>
              <a:rPr lang="it-IT" sz="2400" b="0" i="0" dirty="0">
                <a:effectLst/>
                <a:latin typeface="Arial" panose="020B0604020202020204" pitchFamily="34" charset="0"/>
              </a:rPr>
              <a:t>se la truffa è commesso a danno dello Stato o di un altro ente pubblico o col pretesto di far esonerare taluno dal servizio militare.</a:t>
            </a:r>
          </a:p>
          <a:p>
            <a:pPr algn="just">
              <a:buFont typeface="+mj-lt"/>
              <a:buAutoNum type="arabicPeriod"/>
            </a:pPr>
            <a:endParaRPr lang="it-IT" sz="2400" b="0" i="0" dirty="0">
              <a:effectLst/>
              <a:latin typeface="Arial" panose="020B0604020202020204" pitchFamily="34" charset="0"/>
            </a:endParaRPr>
          </a:p>
          <a:p>
            <a:pPr algn="just">
              <a:buFont typeface="+mj-lt"/>
              <a:buAutoNum type="arabicPeriod"/>
            </a:pPr>
            <a:r>
              <a:rPr lang="it-IT" sz="2400" b="0" i="0" dirty="0">
                <a:effectLst/>
                <a:latin typeface="Arial" panose="020B0604020202020204" pitchFamily="34" charset="0"/>
              </a:rPr>
              <a:t>se la truffa è commesso ingenerando nella persona offesa il timore di un pericolo immaginario o l'erroneo convincimento di dovere eseguire un ordine dell’Autorità.</a:t>
            </a:r>
          </a:p>
          <a:p>
            <a:pPr algn="just">
              <a:buFont typeface="+mj-lt"/>
              <a:buAutoNum type="arabicPeriod"/>
            </a:pPr>
            <a:endParaRPr lang="it-IT" sz="2400" b="0" i="0" dirty="0">
              <a:effectLst/>
              <a:latin typeface="Arial" panose="020B0604020202020204" pitchFamily="34" charset="0"/>
            </a:endParaRPr>
          </a:p>
          <a:p>
            <a:pPr algn="just">
              <a:buFont typeface="+mj-lt"/>
              <a:buAutoNum type="arabicPeriod"/>
            </a:pPr>
            <a:r>
              <a:rPr lang="it-IT" sz="2400" b="0" i="0" dirty="0">
                <a:effectLst/>
                <a:latin typeface="Arial" panose="020B0604020202020204" pitchFamily="34" charset="0"/>
              </a:rPr>
              <a:t>se il fatto è commesso profittando di circostanza di tempo, di luogo o di persona, anche in riferimento all’età, tali da ostacolare la pubblica o privata difesa.</a:t>
            </a:r>
          </a:p>
        </p:txBody>
      </p:sp>
    </p:spTree>
    <p:extLst>
      <p:ext uri="{BB962C8B-B14F-4D97-AF65-F5344CB8AC3E}">
        <p14:creationId xmlns:p14="http://schemas.microsoft.com/office/powerpoint/2010/main" val="2702474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ishing cos'è e come proteggersi dalla frode informatica">
            <a:extLst>
              <a:ext uri="{FF2B5EF4-FFF2-40B4-BE49-F238E27FC236}">
                <a16:creationId xmlns:a16="http://schemas.microsoft.com/office/drawing/2014/main" id="{C7CF0977-1914-CF3C-1845-E9FC382F02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703" y="1457514"/>
            <a:ext cx="5256383" cy="394297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544149F-E5D3-28C0-6683-B902083806F1}"/>
              </a:ext>
            </a:extLst>
          </p:cNvPr>
          <p:cNvSpPr txBox="1"/>
          <p:nvPr/>
        </p:nvSpPr>
        <p:spPr>
          <a:xfrm>
            <a:off x="344556" y="2207810"/>
            <a:ext cx="5539409" cy="2677656"/>
          </a:xfrm>
          <a:prstGeom prst="rect">
            <a:avLst/>
          </a:prstGeom>
          <a:noFill/>
        </p:spPr>
        <p:txBody>
          <a:bodyPr wrap="square" rtlCol="0">
            <a:spAutoFit/>
          </a:bodyPr>
          <a:lstStyle/>
          <a:p>
            <a:pPr algn="just"/>
            <a:r>
              <a:rPr lang="it-IT" sz="2800" dirty="0">
                <a:latin typeface="Arial" panose="020B0604020202020204" pitchFamily="34" charset="0"/>
                <a:cs typeface="Arial" panose="020B0604020202020204" pitchFamily="34" charset="0"/>
              </a:rPr>
              <a:t>Con frode informatica si parla quindi di rubare dati (il più delle volte molto personali), credenziali (come ad esempio password o PIN anche collegate a conti bancari) e quindi denaro.</a:t>
            </a:r>
          </a:p>
        </p:txBody>
      </p:sp>
    </p:spTree>
    <p:extLst>
      <p:ext uri="{BB962C8B-B14F-4D97-AF65-F5344CB8AC3E}">
        <p14:creationId xmlns:p14="http://schemas.microsoft.com/office/powerpoint/2010/main" val="374840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3689" y="449389"/>
            <a:ext cx="9448800" cy="1825096"/>
          </a:xfrm>
        </p:spPr>
        <p:txBody>
          <a:bodyPr>
            <a:normAutofit fontScale="90000"/>
          </a:bodyPr>
          <a:lstStyle/>
          <a:p>
            <a:r>
              <a:rPr lang="it-IT" b="1" i="1" u="sng" dirty="0">
                <a:solidFill>
                  <a:srgbClr val="FF0000"/>
                </a:solidFill>
              </a:rPr>
              <a:t>il significato di queste quattro parole chiave</a:t>
            </a:r>
          </a:p>
        </p:txBody>
      </p:sp>
      <p:sp>
        <p:nvSpPr>
          <p:cNvPr id="3" name="Sottotitolo 2"/>
          <p:cNvSpPr>
            <a:spLocks noGrp="1"/>
          </p:cNvSpPr>
          <p:nvPr>
            <p:ph type="subTitle" idx="1"/>
          </p:nvPr>
        </p:nvSpPr>
        <p:spPr>
          <a:xfrm>
            <a:off x="175847" y="2892669"/>
            <a:ext cx="8168053" cy="3455377"/>
          </a:xfrm>
        </p:spPr>
        <p:txBody>
          <a:bodyPr>
            <a:normAutofit fontScale="77500" lnSpcReduction="20000"/>
          </a:bodyPr>
          <a:lstStyle/>
          <a:p>
            <a:pPr algn="just"/>
            <a:r>
              <a:rPr lang="it-IT" b="1" i="1" u="sng" dirty="0"/>
              <a:t>Disponibilità</a:t>
            </a:r>
            <a:r>
              <a:rPr lang="it-IT" dirty="0"/>
              <a:t>: un sistema deve garantire l'accesso alle informazioni soltanto agli</a:t>
            </a:r>
          </a:p>
          <a:p>
            <a:pPr algn="just"/>
            <a:r>
              <a:rPr lang="it-IT" dirty="0"/>
              <a:t>utenti autorizzati,</a:t>
            </a:r>
          </a:p>
          <a:p>
            <a:pPr algn="just"/>
            <a:endParaRPr lang="it-IT" dirty="0"/>
          </a:p>
          <a:p>
            <a:pPr algn="just"/>
            <a:r>
              <a:rPr lang="it-IT" b="1" i="1" u="sng" dirty="0"/>
              <a:t>integrità</a:t>
            </a:r>
            <a:r>
              <a:rPr lang="it-IT" dirty="0"/>
              <a:t>: un sistema deve impedire e anche deve essere in grado di segnalare</a:t>
            </a:r>
          </a:p>
          <a:p>
            <a:pPr algn="just"/>
            <a:r>
              <a:rPr lang="it-IT" dirty="0"/>
              <a:t>qualsiasi tentativo di manomissione dei dati da parte di utenti non autorizzati,</a:t>
            </a:r>
          </a:p>
          <a:p>
            <a:pPr algn="just"/>
            <a:endParaRPr lang="it-IT" dirty="0"/>
          </a:p>
          <a:p>
            <a:pPr algn="just"/>
            <a:r>
              <a:rPr lang="it-IT" b="1" i="1" u="sng" dirty="0"/>
              <a:t>riservatezza</a:t>
            </a:r>
            <a:r>
              <a:rPr lang="it-IT" dirty="0"/>
              <a:t>: Le informazioni devono essere accessibili soltanto agli utenti</a:t>
            </a:r>
          </a:p>
          <a:p>
            <a:pPr algn="just"/>
            <a:r>
              <a:rPr lang="it-IT" dirty="0"/>
              <a:t>autorizzati,</a:t>
            </a:r>
          </a:p>
          <a:p>
            <a:pPr algn="just"/>
            <a:endParaRPr lang="it-IT" dirty="0"/>
          </a:p>
          <a:p>
            <a:pPr algn="just"/>
            <a:r>
              <a:rPr lang="it-IT" b="1" i="1" u="sng" dirty="0"/>
              <a:t>autenticità</a:t>
            </a:r>
            <a:r>
              <a:rPr lang="it-IT" dirty="0"/>
              <a:t>: un sistema deve riconoscere le informazione relative che arrivano</a:t>
            </a:r>
          </a:p>
          <a:p>
            <a:pPr algn="just"/>
            <a:r>
              <a:rPr lang="it-IT" dirty="0"/>
              <a:t>da proprietario attendibile.</a:t>
            </a:r>
          </a:p>
        </p:txBody>
      </p:sp>
      <p:pic>
        <p:nvPicPr>
          <p:cNvPr id="4" name="Immagine 3"/>
          <p:cNvPicPr>
            <a:picLocks noChangeAspect="1"/>
          </p:cNvPicPr>
          <p:nvPr/>
        </p:nvPicPr>
        <p:blipFill>
          <a:blip r:embed="rId2"/>
          <a:stretch>
            <a:fillRect/>
          </a:stretch>
        </p:blipFill>
        <p:spPr>
          <a:xfrm>
            <a:off x="8449408" y="2610582"/>
            <a:ext cx="3402623" cy="3447318"/>
          </a:xfrm>
          <a:prstGeom prst="rect">
            <a:avLst/>
          </a:prstGeom>
        </p:spPr>
      </p:pic>
    </p:spTree>
    <p:extLst>
      <p:ext uri="{BB962C8B-B14F-4D97-AF65-F5344CB8AC3E}">
        <p14:creationId xmlns:p14="http://schemas.microsoft.com/office/powerpoint/2010/main" val="2786204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to di frode informatica: differenze con truffa e accesso aubisivo">
            <a:extLst>
              <a:ext uri="{FF2B5EF4-FFF2-40B4-BE49-F238E27FC236}">
                <a16:creationId xmlns:a16="http://schemas.microsoft.com/office/drawing/2014/main" id="{342B8084-EF58-B595-9E33-DECE1E544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573" y="2021769"/>
            <a:ext cx="5124373"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EDCCF3AA-1A0C-BAD0-C78A-A0416F357B25}"/>
              </a:ext>
            </a:extLst>
          </p:cNvPr>
          <p:cNvSpPr txBox="1"/>
          <p:nvPr/>
        </p:nvSpPr>
        <p:spPr>
          <a:xfrm>
            <a:off x="759592" y="2609314"/>
            <a:ext cx="4978599" cy="2554545"/>
          </a:xfrm>
          <a:prstGeom prst="rect">
            <a:avLst/>
          </a:prstGeom>
          <a:noFill/>
        </p:spPr>
        <p:txBody>
          <a:bodyPr wrap="square" rtlCol="0">
            <a:spAutoFit/>
          </a:bodyPr>
          <a:lstStyle/>
          <a:p>
            <a:pPr algn="just"/>
            <a:r>
              <a:rPr lang="it-IT" sz="2000" dirty="0"/>
              <a:t>La maggior parte delle volte, l’utente che commette il reato, non punta a rubare denaro ad altri utenti, ma più semplicemente ha l’obbiettivo di accedere a servizi o risorse a pagamento in maniera gratuita, negando però in questa maniera un guadagno allo sviluppatore.</a:t>
            </a:r>
          </a:p>
        </p:txBody>
      </p:sp>
    </p:spTree>
    <p:extLst>
      <p:ext uri="{BB962C8B-B14F-4D97-AF65-F5344CB8AC3E}">
        <p14:creationId xmlns:p14="http://schemas.microsoft.com/office/powerpoint/2010/main" val="2717611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483577" y="1152774"/>
            <a:ext cx="9448800" cy="1651972"/>
          </a:xfrm>
        </p:spPr>
        <p:txBody>
          <a:bodyPr>
            <a:normAutofit fontScale="90000"/>
          </a:bodyPr>
          <a:lstStyle/>
          <a:p>
            <a:r>
              <a:rPr lang="it-IT" b="1" i="1" u="sng" dirty="0">
                <a:solidFill>
                  <a:srgbClr val="FF0000"/>
                </a:solidFill>
              </a:rPr>
              <a:t>Accesso abusivo ad un sistema informatico</a:t>
            </a:r>
          </a:p>
        </p:txBody>
      </p:sp>
      <p:sp>
        <p:nvSpPr>
          <p:cNvPr id="3" name="Sottotitolo 2"/>
          <p:cNvSpPr>
            <a:spLocks noGrp="1"/>
          </p:cNvSpPr>
          <p:nvPr>
            <p:ph type="subTitle" idx="1"/>
          </p:nvPr>
        </p:nvSpPr>
        <p:spPr>
          <a:xfrm>
            <a:off x="483577" y="3701561"/>
            <a:ext cx="5653454" cy="1670540"/>
          </a:xfrm>
        </p:spPr>
        <p:txBody>
          <a:bodyPr/>
          <a:lstStyle/>
          <a:p>
            <a:pPr algn="just"/>
            <a:r>
              <a:rPr lang="it-IT" dirty="0"/>
              <a:t>I principali reati informatici sono:</a:t>
            </a:r>
          </a:p>
          <a:p>
            <a:pPr algn="just"/>
            <a:r>
              <a:rPr lang="it-IT" dirty="0"/>
              <a:t>- </a:t>
            </a:r>
            <a:r>
              <a:rPr lang="it-IT" b="1" i="1" u="sng" dirty="0"/>
              <a:t>Furto di identità semplice</a:t>
            </a:r>
            <a:r>
              <a:rPr lang="it-IT" dirty="0"/>
              <a:t>,</a:t>
            </a:r>
          </a:p>
          <a:p>
            <a:pPr algn="just"/>
            <a:r>
              <a:rPr lang="it-IT" dirty="0"/>
              <a:t>- </a:t>
            </a:r>
            <a:r>
              <a:rPr lang="it-IT" b="1" i="1" u="sng" dirty="0"/>
              <a:t>Violazione di account</a:t>
            </a:r>
            <a:r>
              <a:rPr lang="it-IT" dirty="0"/>
              <a:t>,</a:t>
            </a:r>
          </a:p>
          <a:p>
            <a:pPr algn="just"/>
            <a:r>
              <a:rPr lang="it-IT" dirty="0"/>
              <a:t>- </a:t>
            </a:r>
            <a:r>
              <a:rPr lang="it-IT" b="1" i="1" u="sng" dirty="0"/>
              <a:t>bonifico/ricarica disconosciuta (phishing)</a:t>
            </a:r>
            <a:r>
              <a:rPr lang="it-IT" dirty="0"/>
              <a:t>.</a:t>
            </a:r>
          </a:p>
        </p:txBody>
      </p:sp>
      <p:pic>
        <p:nvPicPr>
          <p:cNvPr id="4" name="Immagine 3"/>
          <p:cNvPicPr>
            <a:picLocks noChangeAspect="1"/>
          </p:cNvPicPr>
          <p:nvPr/>
        </p:nvPicPr>
        <p:blipFill>
          <a:blip r:embed="rId2"/>
          <a:stretch>
            <a:fillRect/>
          </a:stretch>
        </p:blipFill>
        <p:spPr>
          <a:xfrm>
            <a:off x="6778869" y="3060443"/>
            <a:ext cx="4580426" cy="3269860"/>
          </a:xfrm>
          <a:prstGeom prst="rect">
            <a:avLst/>
          </a:prstGeom>
        </p:spPr>
      </p:pic>
    </p:spTree>
    <p:extLst>
      <p:ext uri="{BB962C8B-B14F-4D97-AF65-F5344CB8AC3E}">
        <p14:creationId xmlns:p14="http://schemas.microsoft.com/office/powerpoint/2010/main" val="3532749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38653" y="1003305"/>
            <a:ext cx="9448800" cy="1825096"/>
          </a:xfrm>
        </p:spPr>
        <p:txBody>
          <a:bodyPr/>
          <a:lstStyle/>
          <a:p>
            <a:r>
              <a:rPr lang="it-IT" b="1" i="1" u="sng" dirty="0">
                <a:solidFill>
                  <a:srgbClr val="FF0000"/>
                </a:solidFill>
              </a:rPr>
              <a:t>Furto di identità semplice</a:t>
            </a:r>
          </a:p>
        </p:txBody>
      </p:sp>
      <p:sp>
        <p:nvSpPr>
          <p:cNvPr id="3" name="Sottotitolo 2"/>
          <p:cNvSpPr>
            <a:spLocks noGrp="1"/>
          </p:cNvSpPr>
          <p:nvPr>
            <p:ph type="subTitle" idx="1"/>
          </p:nvPr>
        </p:nvSpPr>
        <p:spPr>
          <a:xfrm>
            <a:off x="1169377" y="2936629"/>
            <a:ext cx="5864469" cy="3604847"/>
          </a:xfrm>
        </p:spPr>
        <p:txBody>
          <a:bodyPr>
            <a:normAutofit/>
          </a:bodyPr>
          <a:lstStyle/>
          <a:p>
            <a:pPr algn="just"/>
            <a:r>
              <a:rPr lang="it-IT" dirty="0"/>
              <a:t>Il furto di identità si verifica quando qualcuno ruba delle informazioni personali, e vengono usati per scopi economici perché, il ladro è in grado di aprire dei conti correnti a nome della vittima. </a:t>
            </a:r>
          </a:p>
          <a:p>
            <a:pPr algn="just"/>
            <a:r>
              <a:rPr lang="it-IT" dirty="0"/>
              <a:t>Esistono due tipi di furti di identità, il primo tipo di furto riguarda ad aprire nuovi conti correnti sulle carte di credito o sul servizio di telefonia, invece il secondo tipo di furto sempre a scopo economico, però come obiettivo è quello prosciugare il conto corrente prima che se ne accorga la vittima.</a:t>
            </a:r>
          </a:p>
        </p:txBody>
      </p:sp>
      <p:pic>
        <p:nvPicPr>
          <p:cNvPr id="4" name="Immagine 3"/>
          <p:cNvPicPr>
            <a:picLocks noChangeAspect="1"/>
          </p:cNvPicPr>
          <p:nvPr/>
        </p:nvPicPr>
        <p:blipFill>
          <a:blip r:embed="rId2"/>
          <a:stretch>
            <a:fillRect/>
          </a:stretch>
        </p:blipFill>
        <p:spPr>
          <a:xfrm>
            <a:off x="7236069" y="3059722"/>
            <a:ext cx="4579854" cy="2576168"/>
          </a:xfrm>
          <a:prstGeom prst="rect">
            <a:avLst/>
          </a:prstGeom>
        </p:spPr>
      </p:pic>
    </p:spTree>
    <p:extLst>
      <p:ext uri="{BB962C8B-B14F-4D97-AF65-F5344CB8AC3E}">
        <p14:creationId xmlns:p14="http://schemas.microsoft.com/office/powerpoint/2010/main" val="1920284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450730" y="1100021"/>
            <a:ext cx="8906607" cy="895833"/>
          </a:xfrm>
        </p:spPr>
        <p:txBody>
          <a:bodyPr>
            <a:normAutofit fontScale="90000"/>
          </a:bodyPr>
          <a:lstStyle/>
          <a:p>
            <a:r>
              <a:rPr lang="it-IT" b="1" i="1" u="sng" dirty="0">
                <a:solidFill>
                  <a:srgbClr val="FF0000"/>
                </a:solidFill>
              </a:rPr>
              <a:t>Violazione di account</a:t>
            </a:r>
          </a:p>
        </p:txBody>
      </p:sp>
      <p:sp>
        <p:nvSpPr>
          <p:cNvPr id="3" name="Sottotitolo 2"/>
          <p:cNvSpPr>
            <a:spLocks noGrp="1"/>
          </p:cNvSpPr>
          <p:nvPr>
            <p:ph type="subTitle" idx="1"/>
          </p:nvPr>
        </p:nvSpPr>
        <p:spPr>
          <a:xfrm>
            <a:off x="467459" y="2101362"/>
            <a:ext cx="5880588" cy="4756637"/>
          </a:xfrm>
        </p:spPr>
        <p:txBody>
          <a:bodyPr>
            <a:normAutofit/>
          </a:bodyPr>
          <a:lstStyle/>
          <a:p>
            <a:pPr algn="just"/>
            <a:r>
              <a:rPr lang="it-IT" dirty="0"/>
              <a:t>Violazione di account è quando una persona è riuscito a sapere l'username e anche la password, una volta che hanno ottenuto queste informazioni il malintenzionato può usare a proprio piacimento, nel gergo informatico si usa il </a:t>
            </a:r>
            <a:r>
              <a:rPr lang="it-IT" b="1" i="1" u="sng" dirty="0"/>
              <a:t>PWNED</a:t>
            </a:r>
            <a:r>
              <a:rPr lang="it-IT" dirty="0"/>
              <a:t>, questa parola deriva da </a:t>
            </a:r>
            <a:r>
              <a:rPr lang="it-IT" b="1" i="1" u="sng" dirty="0"/>
              <a:t>Perfectly Owned</a:t>
            </a:r>
            <a:r>
              <a:rPr lang="it-IT" dirty="0"/>
              <a:t> che significa perfettamente o completamente posseduto.</a:t>
            </a:r>
          </a:p>
          <a:p>
            <a:pPr algn="just"/>
            <a:r>
              <a:rPr lang="it-IT" dirty="0"/>
              <a:t>Esiste una caso è quello di  </a:t>
            </a:r>
            <a:r>
              <a:rPr lang="it-IT" b="1" i="1" u="sng" dirty="0"/>
              <a:t>zero-</a:t>
            </a:r>
            <a:r>
              <a:rPr lang="it-IT" b="1" i="1" u="sng" dirty="0" err="1"/>
              <a:t>day</a:t>
            </a:r>
            <a:r>
              <a:rPr lang="it-IT" dirty="0"/>
              <a:t> sono delle violazioni di account dove ci sono state di recenti, ma senza il tempo di accorgersi che sono in atto. Le cause di questo sono causate dalle falle di sicurezza dei server e anche dalle cattive abitudini degli utenti, perché non hanno molta considerazione sugli aspetti della sicurezza informatica.</a:t>
            </a:r>
          </a:p>
        </p:txBody>
      </p:sp>
      <p:pic>
        <p:nvPicPr>
          <p:cNvPr id="4" name="Immagine 3"/>
          <p:cNvPicPr>
            <a:picLocks noChangeAspect="1"/>
          </p:cNvPicPr>
          <p:nvPr/>
        </p:nvPicPr>
        <p:blipFill>
          <a:blip r:embed="rId2"/>
          <a:stretch>
            <a:fillRect/>
          </a:stretch>
        </p:blipFill>
        <p:spPr>
          <a:xfrm>
            <a:off x="7007469" y="3021575"/>
            <a:ext cx="4552309" cy="2595976"/>
          </a:xfrm>
          <a:prstGeom prst="rect">
            <a:avLst/>
          </a:prstGeom>
        </p:spPr>
      </p:pic>
    </p:spTree>
    <p:extLst>
      <p:ext uri="{BB962C8B-B14F-4D97-AF65-F5344CB8AC3E}">
        <p14:creationId xmlns:p14="http://schemas.microsoft.com/office/powerpoint/2010/main" val="3554063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52550" y="211997"/>
            <a:ext cx="9769720" cy="1370618"/>
          </a:xfrm>
        </p:spPr>
        <p:txBody>
          <a:bodyPr>
            <a:normAutofit fontScale="90000"/>
          </a:bodyPr>
          <a:lstStyle/>
          <a:p>
            <a:pPr algn="ctr"/>
            <a:r>
              <a:rPr lang="it-IT" sz="4800" b="1" i="1" u="sng" dirty="0">
                <a:solidFill>
                  <a:srgbClr val="FF0000"/>
                </a:solidFill>
              </a:rPr>
              <a:t>bonifico/ricarica disconosciuta (phishing).</a:t>
            </a:r>
          </a:p>
        </p:txBody>
      </p:sp>
      <p:sp>
        <p:nvSpPr>
          <p:cNvPr id="3" name="Sottotitolo 2"/>
          <p:cNvSpPr>
            <a:spLocks noGrp="1"/>
          </p:cNvSpPr>
          <p:nvPr>
            <p:ph type="subTitle" idx="1"/>
          </p:nvPr>
        </p:nvSpPr>
        <p:spPr>
          <a:xfrm>
            <a:off x="167054" y="3215599"/>
            <a:ext cx="7112977" cy="2725616"/>
          </a:xfrm>
        </p:spPr>
        <p:txBody>
          <a:bodyPr>
            <a:normAutofit/>
          </a:bodyPr>
          <a:lstStyle/>
          <a:p>
            <a:pPr algn="just"/>
            <a:r>
              <a:rPr lang="it-IT" dirty="0"/>
              <a:t>La prima fase è di mandare un bot che imita enti riconosciuti, però rubando l'impostazione grafica, il logo e anche l'identità. Quando una persona viene colpita da questa truffa gli appare un problema di sicurezza che è in realtà un attacco hacker che sta mettendo in rischio i dati personali. Dopo aver cliccato il link l’utente viene condotto a un sito falso che è esattamente una copia per trarre in inganno gli utenti, però quando si apre il link c'è sempre il rischio di essere infettati da virus.</a:t>
            </a:r>
          </a:p>
        </p:txBody>
      </p:sp>
      <p:pic>
        <p:nvPicPr>
          <p:cNvPr id="4" name="Immagine 3"/>
          <p:cNvPicPr>
            <a:picLocks noChangeAspect="1"/>
          </p:cNvPicPr>
          <p:nvPr/>
        </p:nvPicPr>
        <p:blipFill>
          <a:blip r:embed="rId2"/>
          <a:stretch>
            <a:fillRect/>
          </a:stretch>
        </p:blipFill>
        <p:spPr>
          <a:xfrm>
            <a:off x="7552593" y="3281543"/>
            <a:ext cx="4394805" cy="2387844"/>
          </a:xfrm>
          <a:prstGeom prst="rect">
            <a:avLst/>
          </a:prstGeom>
        </p:spPr>
      </p:pic>
      <p:sp>
        <p:nvSpPr>
          <p:cNvPr id="6" name="CasellaDiTesto 5"/>
          <p:cNvSpPr txBox="1"/>
          <p:nvPr/>
        </p:nvSpPr>
        <p:spPr>
          <a:xfrm>
            <a:off x="167054" y="2224365"/>
            <a:ext cx="11324492" cy="1200329"/>
          </a:xfrm>
          <a:prstGeom prst="rect">
            <a:avLst/>
          </a:prstGeom>
          <a:noFill/>
        </p:spPr>
        <p:txBody>
          <a:bodyPr wrap="square" rtlCol="0">
            <a:spAutoFit/>
          </a:bodyPr>
          <a:lstStyle/>
          <a:p>
            <a:pPr algn="just"/>
            <a:r>
              <a:rPr lang="it-IT" dirty="0"/>
              <a:t>Il phishing è una truffa che usa la posta elettronica per rubare informazioni e anche i dati dagli utenti che sono stati colpiti. Sono divisi in diverse parti che sono abbastanza comuni e anche riconoscibili dagli utenti meno esperti. </a:t>
            </a:r>
          </a:p>
          <a:p>
            <a:endParaRPr lang="it-IT" dirty="0"/>
          </a:p>
        </p:txBody>
      </p:sp>
    </p:spTree>
    <p:extLst>
      <p:ext uri="{BB962C8B-B14F-4D97-AF65-F5344CB8AC3E}">
        <p14:creationId xmlns:p14="http://schemas.microsoft.com/office/powerpoint/2010/main" val="3594407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71600" y="985720"/>
            <a:ext cx="9448800" cy="1177187"/>
          </a:xfrm>
        </p:spPr>
        <p:txBody>
          <a:bodyPr>
            <a:noAutofit/>
          </a:bodyPr>
          <a:lstStyle/>
          <a:p>
            <a:r>
              <a:rPr lang="it-IT" sz="4000" b="1" i="1" u="sng" dirty="0">
                <a:solidFill>
                  <a:srgbClr val="FF0000"/>
                </a:solidFill>
              </a:rPr>
              <a:t>Accesso abusivo ad un sistema informatico a livello giuridico</a:t>
            </a:r>
          </a:p>
        </p:txBody>
      </p:sp>
      <p:sp>
        <p:nvSpPr>
          <p:cNvPr id="3" name="Sottotitolo 2"/>
          <p:cNvSpPr>
            <a:spLocks noGrp="1"/>
          </p:cNvSpPr>
          <p:nvPr>
            <p:ph type="subTitle" idx="1"/>
          </p:nvPr>
        </p:nvSpPr>
        <p:spPr>
          <a:xfrm>
            <a:off x="140677" y="2400299"/>
            <a:ext cx="6321669" cy="4167555"/>
          </a:xfrm>
        </p:spPr>
        <p:txBody>
          <a:bodyPr>
            <a:normAutofit/>
          </a:bodyPr>
          <a:lstStyle/>
          <a:p>
            <a:pPr algn="just"/>
            <a:r>
              <a:rPr lang="it-IT" dirty="0"/>
              <a:t>Secondo </a:t>
            </a:r>
            <a:r>
              <a:rPr lang="it-IT" b="1" i="1" u="sng" dirty="0"/>
              <a:t>un articolo 615 ter del codice penale </a:t>
            </a:r>
            <a:r>
              <a:rPr lang="it-IT" dirty="0"/>
              <a:t>dice che chiunque si introduce in un sistema informatico che viene protetto da misure di sicurezza è punito con la reclusione fino a tre anni, ma può andare da uno a cinque anni a seconda dei fattori, se è stato commesso da un pubblico ufficiale oppure se il colpevole aveva come obiettivo di distruggere o di danneggiare il sistema. </a:t>
            </a:r>
          </a:p>
          <a:p>
            <a:pPr algn="just"/>
            <a:r>
              <a:rPr lang="it-IT" dirty="0"/>
              <a:t>Secondo dei fatti di cui riguarda il primo o il secondo paragrafo sui sistemi informatici dall’interesse militare fino al interesse pubblico, la pena è la reclusione da uno a cinque anni e da tre a otto anni.</a:t>
            </a:r>
          </a:p>
        </p:txBody>
      </p:sp>
      <p:pic>
        <p:nvPicPr>
          <p:cNvPr id="4" name="Immagine 3"/>
          <p:cNvPicPr>
            <a:picLocks noChangeAspect="1"/>
          </p:cNvPicPr>
          <p:nvPr/>
        </p:nvPicPr>
        <p:blipFill>
          <a:blip r:embed="rId2"/>
          <a:stretch>
            <a:fillRect/>
          </a:stretch>
        </p:blipFill>
        <p:spPr>
          <a:xfrm>
            <a:off x="6725748" y="2610947"/>
            <a:ext cx="5000625" cy="3324225"/>
          </a:xfrm>
          <a:prstGeom prst="rect">
            <a:avLst/>
          </a:prstGeom>
        </p:spPr>
      </p:pic>
    </p:spTree>
    <p:extLst>
      <p:ext uri="{BB962C8B-B14F-4D97-AF65-F5344CB8AC3E}">
        <p14:creationId xmlns:p14="http://schemas.microsoft.com/office/powerpoint/2010/main" val="3878206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71600" y="1038474"/>
            <a:ext cx="9448800" cy="1229941"/>
          </a:xfrm>
        </p:spPr>
        <p:txBody>
          <a:bodyPr>
            <a:noAutofit/>
          </a:bodyPr>
          <a:lstStyle/>
          <a:p>
            <a:r>
              <a:rPr lang="it-IT" sz="4000" b="1" i="1" u="sng" dirty="0">
                <a:solidFill>
                  <a:srgbClr val="FF0000"/>
                </a:solidFill>
              </a:rPr>
              <a:t>DETENZIONE E DIFFUSIONE ABUSIVA DI CODICI DI ACCESSO A SISTEMI</a:t>
            </a:r>
          </a:p>
        </p:txBody>
      </p:sp>
      <p:sp>
        <p:nvSpPr>
          <p:cNvPr id="3" name="Sottotitolo 2"/>
          <p:cNvSpPr>
            <a:spLocks noGrp="1"/>
          </p:cNvSpPr>
          <p:nvPr>
            <p:ph type="subTitle" idx="1"/>
          </p:nvPr>
        </p:nvSpPr>
        <p:spPr>
          <a:xfrm>
            <a:off x="1371600" y="2655277"/>
            <a:ext cx="9448800" cy="3217985"/>
          </a:xfrm>
        </p:spPr>
        <p:txBody>
          <a:bodyPr/>
          <a:lstStyle/>
          <a:p>
            <a:r>
              <a:rPr lang="it-IT" dirty="0"/>
              <a:t>La Detenzione e diffusione abusiva di codici di accesso a sistemi informatici o telematici è un reato a forma tipica, ossia viene sanzionata la condotta descritta nell'articolo in esame, di chi si procura (cioè acquisisce da un terzo il mezzo di accesso o individua o realizza il mezzo di accesso senza l'altrui collaborazione); riproduce </a:t>
            </a:r>
            <a:r>
              <a:rPr lang="it-IT" b="1" dirty="0"/>
              <a:t>(qualsiasi modalità idonea ad ottenere una ovvero molteplici copie del mezzo di accesso); diffonde (divulga in modo indifferenziato informazioni o dati)</a:t>
            </a:r>
            <a:r>
              <a:rPr lang="it-IT" dirty="0"/>
              <a:t>; comunica </a:t>
            </a:r>
            <a:r>
              <a:rPr lang="it-IT" b="1" dirty="0"/>
              <a:t>(rende nota a determinate persone, facendo quindi riferimento ad un numero chiuso di soggetti)</a:t>
            </a:r>
            <a:r>
              <a:rPr lang="it-IT" dirty="0"/>
              <a:t>; consegna </a:t>
            </a:r>
            <a:r>
              <a:rPr lang="it-IT" b="1" dirty="0"/>
              <a:t>(trasferisce informazioni aventi un substrato materiale)</a:t>
            </a:r>
            <a:r>
              <a:rPr lang="it-IT" dirty="0"/>
              <a:t>, codici, parole chiave o altri mezzi idonei all'accesso ad un sistema informatico o telematico.</a:t>
            </a:r>
          </a:p>
          <a:p>
            <a:endParaRPr lang="it-IT" dirty="0"/>
          </a:p>
        </p:txBody>
      </p:sp>
    </p:spTree>
    <p:extLst>
      <p:ext uri="{BB962C8B-B14F-4D97-AF65-F5344CB8AC3E}">
        <p14:creationId xmlns:p14="http://schemas.microsoft.com/office/powerpoint/2010/main" val="190250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064370" y="817685"/>
            <a:ext cx="2242038" cy="975946"/>
          </a:xfrm>
        </p:spPr>
        <p:txBody>
          <a:bodyPr>
            <a:normAutofit/>
          </a:bodyPr>
          <a:lstStyle/>
          <a:p>
            <a:r>
              <a:rPr lang="it-IT" b="1" i="1" u="sng" dirty="0">
                <a:solidFill>
                  <a:srgbClr val="FF0000"/>
                </a:solidFill>
              </a:rPr>
              <a:t>PENA</a:t>
            </a:r>
            <a:endParaRPr lang="it-IT" i="1" u="sng" dirty="0">
              <a:solidFill>
                <a:srgbClr val="FF0000"/>
              </a:solidFill>
            </a:endParaRPr>
          </a:p>
        </p:txBody>
      </p:sp>
      <p:sp>
        <p:nvSpPr>
          <p:cNvPr id="3" name="Sottotitolo 2"/>
          <p:cNvSpPr>
            <a:spLocks noGrp="1"/>
          </p:cNvSpPr>
          <p:nvPr>
            <p:ph type="subTitle" idx="1"/>
          </p:nvPr>
        </p:nvSpPr>
        <p:spPr>
          <a:xfrm>
            <a:off x="1266092" y="2189285"/>
            <a:ext cx="9448800" cy="2382715"/>
          </a:xfrm>
        </p:spPr>
        <p:txBody>
          <a:bodyPr>
            <a:normAutofit/>
          </a:bodyPr>
          <a:lstStyle/>
          <a:p>
            <a:r>
              <a:rPr lang="it-IT" sz="3200" dirty="0"/>
              <a:t>La norma in esame prevede la reclusione sino ad un anno e una </a:t>
            </a:r>
            <a:r>
              <a:rPr lang="it-IT" sz="3200" b="1" dirty="0">
                <a:solidFill>
                  <a:srgbClr val="0000FF"/>
                </a:solidFill>
              </a:rPr>
              <a:t>multa</a:t>
            </a:r>
            <a:r>
              <a:rPr lang="it-IT" sz="3200" dirty="0"/>
              <a:t> sino a 5.164 euro; l'ultimo comma, prevede l'aggravante, consistente nella reclusione da uno a due anni e una </a:t>
            </a:r>
            <a:r>
              <a:rPr lang="it-IT" sz="3200" b="1" dirty="0">
                <a:solidFill>
                  <a:srgbClr val="0000FF"/>
                </a:solidFill>
              </a:rPr>
              <a:t>multa</a:t>
            </a:r>
            <a:r>
              <a:rPr lang="it-IT" sz="3200" dirty="0"/>
              <a:t> da 5.164 a 10.329 euro.</a:t>
            </a:r>
          </a:p>
          <a:p>
            <a:endParaRPr lang="it-IT" dirty="0"/>
          </a:p>
        </p:txBody>
      </p:sp>
    </p:spTree>
    <p:extLst>
      <p:ext uri="{BB962C8B-B14F-4D97-AF65-F5344CB8AC3E}">
        <p14:creationId xmlns:p14="http://schemas.microsoft.com/office/powerpoint/2010/main" val="1006835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B6F50E2-62D2-B347-9775-C1A55A773A0A}"/>
              </a:ext>
            </a:extLst>
          </p:cNvPr>
          <p:cNvSpPr txBox="1"/>
          <p:nvPr/>
        </p:nvSpPr>
        <p:spPr>
          <a:xfrm>
            <a:off x="1149013" y="1601662"/>
            <a:ext cx="10432485" cy="1600438"/>
          </a:xfrm>
          <a:prstGeom prst="rect">
            <a:avLst/>
          </a:prstGeom>
          <a:noFill/>
        </p:spPr>
        <p:txBody>
          <a:bodyPr wrap="square" rtlCol="0">
            <a:spAutoFit/>
          </a:bodyPr>
          <a:lstStyle/>
          <a:p>
            <a:r>
              <a:rPr lang="it-IT" sz="4000" b="1" i="1" dirty="0">
                <a:solidFill>
                  <a:srgbClr val="FF0000"/>
                </a:solidFill>
                <a:effectLst/>
                <a:latin typeface="Roboto" panose="02000000000000000000" pitchFamily="2" charset="0"/>
              </a:rPr>
              <a:t>Diffusione di hardware e software diretti al danneggiamento di sistemi</a:t>
            </a:r>
          </a:p>
          <a:p>
            <a:endParaRPr lang="it-IT" dirty="0"/>
          </a:p>
        </p:txBody>
      </p:sp>
      <p:sp>
        <p:nvSpPr>
          <p:cNvPr id="3" name="CasellaDiTesto 2">
            <a:extLst>
              <a:ext uri="{FF2B5EF4-FFF2-40B4-BE49-F238E27FC236}">
                <a16:creationId xmlns:a16="http://schemas.microsoft.com/office/drawing/2014/main" id="{6C0C139E-8912-BF67-2DA4-B303845574E6}"/>
              </a:ext>
            </a:extLst>
          </p:cNvPr>
          <p:cNvSpPr txBox="1"/>
          <p:nvPr/>
        </p:nvSpPr>
        <p:spPr>
          <a:xfrm>
            <a:off x="2353466" y="3456409"/>
            <a:ext cx="6173021" cy="2308324"/>
          </a:xfrm>
          <a:prstGeom prst="rect">
            <a:avLst/>
          </a:prstGeom>
          <a:noFill/>
        </p:spPr>
        <p:txBody>
          <a:bodyPr wrap="square" rtlCol="0">
            <a:spAutoFit/>
          </a:bodyPr>
          <a:lstStyle/>
          <a:p>
            <a:pPr algn="just"/>
            <a:r>
              <a:rPr lang="it-IT" sz="2400" dirty="0">
                <a:latin typeface="Arial" panose="020B0604020202020204" pitchFamily="34" charset="0"/>
                <a:cs typeface="Arial" panose="020B0604020202020204" pitchFamily="34" charset="0"/>
              </a:rPr>
              <a:t>Questa parte riguarda il danneggiamento di sistemi attraverso virus informatici o attraverso altri tipi di malware</a:t>
            </a:r>
          </a:p>
          <a:p>
            <a:pPr algn="just"/>
            <a:endParaRPr lang="it-IT" sz="2400" dirty="0">
              <a:latin typeface="Arial" panose="020B0604020202020204" pitchFamily="34" charset="0"/>
              <a:cs typeface="Arial" panose="020B0604020202020204" pitchFamily="34" charset="0"/>
            </a:endParaRPr>
          </a:p>
          <a:p>
            <a:pPr algn="just"/>
            <a:r>
              <a:rPr lang="it-IT" sz="2400" dirty="0">
                <a:latin typeface="Arial" panose="020B0604020202020204" pitchFamily="34" charset="0"/>
                <a:cs typeface="Arial" panose="020B0604020202020204" pitchFamily="34" charset="0"/>
              </a:rPr>
              <a:t>Questi danneggiamenti sono puniti dall’articolo 615 del codice penale</a:t>
            </a:r>
          </a:p>
        </p:txBody>
      </p:sp>
    </p:spTree>
    <p:extLst>
      <p:ext uri="{BB962C8B-B14F-4D97-AF65-F5344CB8AC3E}">
        <p14:creationId xmlns:p14="http://schemas.microsoft.com/office/powerpoint/2010/main" val="415798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459E726-875C-9607-32B0-7588CD757DB3}"/>
              </a:ext>
            </a:extLst>
          </p:cNvPr>
          <p:cNvSpPr txBox="1"/>
          <p:nvPr/>
        </p:nvSpPr>
        <p:spPr>
          <a:xfrm>
            <a:off x="2269065" y="2071427"/>
            <a:ext cx="6927943" cy="4154984"/>
          </a:xfrm>
          <a:prstGeom prst="rect">
            <a:avLst/>
          </a:prstGeom>
          <a:noFill/>
        </p:spPr>
        <p:txBody>
          <a:bodyPr wrap="square">
            <a:spAutoFit/>
          </a:bodyPr>
          <a:lstStyle/>
          <a:p>
            <a:pPr algn="just"/>
            <a:r>
              <a:rPr lang="it-IT" sz="2400" i="1" dirty="0">
                <a:effectLst/>
                <a:latin typeface="Arial" panose="020B0604020202020204" pitchFamily="34" charset="0"/>
                <a:cs typeface="Arial" panose="020B0604020202020204" pitchFamily="34" charset="0"/>
              </a:rPr>
              <a:t>«chiunque, allo scopo di danneggiare illecitamente un sistema informatico o telematico, le informazioni, i dati o i programmi in esso contenuti o ad esso pertinenti ovvero di favorire l’interruzione, totale o parziale, o l’alterazione del suo funzionamento, si procura, produce, riproduce, importa, diffonde, comunica, consegna o, comunque, mette a disposizione di altri apparecchiature, dispositivi o programmi informatici, è punito con la reclusione fino a due anni e con la multa sino a euro 10.329»</a:t>
            </a:r>
            <a:endParaRPr lang="it-IT" sz="2400" dirty="0">
              <a:latin typeface="Arial" panose="020B0604020202020204" pitchFamily="34" charset="0"/>
              <a:cs typeface="Arial" panose="020B0604020202020204" pitchFamily="34" charset="0"/>
            </a:endParaRPr>
          </a:p>
        </p:txBody>
      </p:sp>
      <p:sp>
        <p:nvSpPr>
          <p:cNvPr id="6" name="CasellaDiTesto 5">
            <a:extLst>
              <a:ext uri="{FF2B5EF4-FFF2-40B4-BE49-F238E27FC236}">
                <a16:creationId xmlns:a16="http://schemas.microsoft.com/office/drawing/2014/main" id="{FA3E56BC-1D45-142F-1322-FE467A7AF07C}"/>
              </a:ext>
            </a:extLst>
          </p:cNvPr>
          <p:cNvSpPr txBox="1"/>
          <p:nvPr/>
        </p:nvSpPr>
        <p:spPr>
          <a:xfrm>
            <a:off x="3211265" y="1011093"/>
            <a:ext cx="4211602" cy="646331"/>
          </a:xfrm>
          <a:prstGeom prst="rect">
            <a:avLst/>
          </a:prstGeom>
          <a:noFill/>
        </p:spPr>
        <p:txBody>
          <a:bodyPr wrap="none" rtlCol="0">
            <a:spAutoFit/>
          </a:bodyPr>
          <a:lstStyle/>
          <a:p>
            <a:r>
              <a:rPr lang="it-IT" sz="3600" b="1" i="1" u="sng" dirty="0">
                <a:solidFill>
                  <a:srgbClr val="FF0000"/>
                </a:solidFill>
                <a:latin typeface="Arial" panose="020B0604020202020204" pitchFamily="34" charset="0"/>
                <a:cs typeface="Arial" panose="020B0604020202020204" pitchFamily="34" charset="0"/>
              </a:rPr>
              <a:t>L’articolo 615 cita:</a:t>
            </a:r>
          </a:p>
        </p:txBody>
      </p:sp>
    </p:spTree>
    <p:extLst>
      <p:ext uri="{BB962C8B-B14F-4D97-AF65-F5344CB8AC3E}">
        <p14:creationId xmlns:p14="http://schemas.microsoft.com/office/powerpoint/2010/main" val="282657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764931" y="713159"/>
            <a:ext cx="10187354" cy="957380"/>
          </a:xfrm>
        </p:spPr>
        <p:txBody>
          <a:bodyPr/>
          <a:lstStyle/>
          <a:p>
            <a:r>
              <a:rPr lang="it-IT" b="1" i="1" u="sng" dirty="0">
                <a:solidFill>
                  <a:srgbClr val="FF0000"/>
                </a:solidFill>
              </a:rPr>
              <a:t>Obiettivi della sicurezza</a:t>
            </a:r>
          </a:p>
        </p:txBody>
      </p:sp>
      <p:sp>
        <p:nvSpPr>
          <p:cNvPr id="3" name="Sottotitolo 2"/>
          <p:cNvSpPr>
            <a:spLocks noGrp="1"/>
          </p:cNvSpPr>
          <p:nvPr>
            <p:ph type="subTitle" idx="1"/>
          </p:nvPr>
        </p:nvSpPr>
        <p:spPr>
          <a:xfrm>
            <a:off x="527538" y="2145324"/>
            <a:ext cx="6717324" cy="4501661"/>
          </a:xfrm>
        </p:spPr>
        <p:txBody>
          <a:bodyPr>
            <a:normAutofit fontScale="85000" lnSpcReduction="10000"/>
          </a:bodyPr>
          <a:lstStyle/>
          <a:p>
            <a:pPr algn="just"/>
            <a:r>
              <a:rPr lang="it-IT" dirty="0"/>
              <a:t>I diversi obiettivi della sicurezza sono racchiusi in un paradigma </a:t>
            </a:r>
            <a:r>
              <a:rPr lang="it-IT" b="1" i="1" u="sng" dirty="0"/>
              <a:t>C.I.D (dalle iniziali di confidenzialità, integrità e disponibilità)</a:t>
            </a:r>
            <a:r>
              <a:rPr lang="it-IT" dirty="0"/>
              <a:t>. </a:t>
            </a:r>
          </a:p>
          <a:p>
            <a:pPr algn="just"/>
            <a:r>
              <a:rPr lang="it-IT" dirty="0"/>
              <a:t>La tale realizzazione di un sistema informatico non sarà mai perfetto perché prima o poi ci sarà sempre un'intrusione che può essere condotta sia dall'esterno o sia dall'interno. </a:t>
            </a:r>
          </a:p>
          <a:p>
            <a:pPr algn="just"/>
            <a:r>
              <a:rPr lang="it-IT" dirty="0"/>
              <a:t>La sicurezza, inoltre deve garantire una libertà dell'uso delle risorse, perché se no va in contrasto con la protezione che implicherebbe delle limitazioni che tali possono causare dei divieti dei servizi che anche gli utenti autorizzati non riescono ad accedere ai servizi. </a:t>
            </a:r>
          </a:p>
          <a:p>
            <a:pPr algn="just"/>
            <a:r>
              <a:rPr lang="it-IT" dirty="0"/>
              <a:t>Un sistema sicuro non è quello che si spenge e quello che si scollega dalla rete, ma la maggiore parte dei casi i software utilizzati che vengono acquistati da fuori che possono mettere in grave rischio perché può diventare vulnerabile e quindi si espone a qualsiasi minaccia, a tal punto che bisogna considerare i costi della sicurezza che devono essere rapportati con il valore della risorsa da proteggere.</a:t>
            </a:r>
          </a:p>
        </p:txBody>
      </p:sp>
      <p:pic>
        <p:nvPicPr>
          <p:cNvPr id="4" name="Immagine 3"/>
          <p:cNvPicPr>
            <a:picLocks noChangeAspect="1"/>
          </p:cNvPicPr>
          <p:nvPr/>
        </p:nvPicPr>
        <p:blipFill>
          <a:blip r:embed="rId2"/>
          <a:stretch>
            <a:fillRect/>
          </a:stretch>
        </p:blipFill>
        <p:spPr>
          <a:xfrm>
            <a:off x="7389934" y="2294792"/>
            <a:ext cx="4045927" cy="3034445"/>
          </a:xfrm>
          <a:prstGeom prst="rect">
            <a:avLst/>
          </a:prstGeom>
        </p:spPr>
      </p:pic>
    </p:spTree>
    <p:extLst>
      <p:ext uri="{BB962C8B-B14F-4D97-AF65-F5344CB8AC3E}">
        <p14:creationId xmlns:p14="http://schemas.microsoft.com/office/powerpoint/2010/main" val="78870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9AC727E-CB35-BFC3-4D44-72CD4781730B}"/>
              </a:ext>
            </a:extLst>
          </p:cNvPr>
          <p:cNvSpPr txBox="1"/>
          <p:nvPr/>
        </p:nvSpPr>
        <p:spPr>
          <a:xfrm>
            <a:off x="1814187" y="745303"/>
            <a:ext cx="7026690" cy="954107"/>
          </a:xfrm>
          <a:prstGeom prst="rect">
            <a:avLst/>
          </a:prstGeom>
          <a:noFill/>
        </p:spPr>
        <p:txBody>
          <a:bodyPr wrap="square" rtlCol="0">
            <a:spAutoFit/>
          </a:bodyPr>
          <a:lstStyle/>
          <a:p>
            <a:pPr algn="ctr"/>
            <a:r>
              <a:rPr lang="it-IT" sz="2800" b="1" i="1" u="sng" dirty="0">
                <a:solidFill>
                  <a:srgbClr val="FF0000"/>
                </a:solidFill>
                <a:effectLst>
                  <a:outerShdw blurRad="38100" dist="38100" dir="2700000" algn="tl">
                    <a:srgbClr val="000000">
                      <a:alpha val="43137"/>
                    </a:srgbClr>
                  </a:outerShdw>
                </a:effectLst>
              </a:rPr>
              <a:t>I virus sono di molti tipi diversi, ma i 3 più usati sono:</a:t>
            </a:r>
          </a:p>
        </p:txBody>
      </p:sp>
      <p:sp>
        <p:nvSpPr>
          <p:cNvPr id="3" name="CasellaDiTesto 2">
            <a:extLst>
              <a:ext uri="{FF2B5EF4-FFF2-40B4-BE49-F238E27FC236}">
                <a16:creationId xmlns:a16="http://schemas.microsoft.com/office/drawing/2014/main" id="{D3004299-1EBE-70DC-6245-58749A5C6C96}"/>
              </a:ext>
            </a:extLst>
          </p:cNvPr>
          <p:cNvSpPr txBox="1"/>
          <p:nvPr/>
        </p:nvSpPr>
        <p:spPr>
          <a:xfrm>
            <a:off x="6718852" y="1699410"/>
            <a:ext cx="4244051" cy="4832092"/>
          </a:xfrm>
          <a:prstGeom prst="rect">
            <a:avLst/>
          </a:prstGeom>
          <a:noFill/>
        </p:spPr>
        <p:txBody>
          <a:bodyPr wrap="square" rtlCol="0">
            <a:spAutoFit/>
          </a:bodyPr>
          <a:lstStyle/>
          <a:p>
            <a:pPr algn="just"/>
            <a:r>
              <a:rPr lang="it-IT" sz="2200" b="0" i="0" dirty="0">
                <a:effectLst/>
                <a:latin typeface="Poppins" panose="00000500000000000000" pitchFamily="2" charset="0"/>
              </a:rPr>
              <a:t>-“backdoor”: che si riproducono velocemente aprendo varchi nel sistema;</a:t>
            </a:r>
          </a:p>
          <a:p>
            <a:pPr algn="just"/>
            <a:endParaRPr lang="it-IT" sz="2200" b="0" i="0" dirty="0">
              <a:effectLst/>
              <a:latin typeface="Poppins" panose="00000500000000000000" pitchFamily="2" charset="0"/>
            </a:endParaRPr>
          </a:p>
          <a:p>
            <a:pPr algn="just"/>
            <a:r>
              <a:rPr lang="it-IT" sz="2200" dirty="0">
                <a:latin typeface="Poppins" panose="00000500000000000000" pitchFamily="2" charset="0"/>
              </a:rPr>
              <a:t>-</a:t>
            </a:r>
            <a:r>
              <a:rPr lang="it-IT" sz="2200" b="0" i="0" dirty="0">
                <a:effectLst/>
                <a:latin typeface="Poppins" panose="00000500000000000000" pitchFamily="2" charset="0"/>
              </a:rPr>
              <a:t>“spyware”: che raccolgono informazioni sull’attività online della vittima;</a:t>
            </a:r>
          </a:p>
          <a:p>
            <a:pPr algn="just"/>
            <a:endParaRPr lang="it-IT" sz="2200" b="0" i="0" dirty="0">
              <a:effectLst/>
              <a:latin typeface="Poppins" panose="00000500000000000000" pitchFamily="2" charset="0"/>
            </a:endParaRPr>
          </a:p>
          <a:p>
            <a:pPr algn="just"/>
            <a:r>
              <a:rPr lang="it-IT" sz="2200" dirty="0">
                <a:latin typeface="Poppins" panose="00000500000000000000" pitchFamily="2" charset="0"/>
              </a:rPr>
              <a:t>-</a:t>
            </a:r>
            <a:r>
              <a:rPr lang="it-IT" sz="2200" b="0" i="0" dirty="0">
                <a:effectLst/>
                <a:latin typeface="Poppins" panose="00000500000000000000" pitchFamily="2" charset="0"/>
              </a:rPr>
              <a:t>“</a:t>
            </a:r>
            <a:r>
              <a:rPr lang="it-IT" sz="2200" b="0" i="0" dirty="0" err="1">
                <a:effectLst/>
                <a:latin typeface="Poppins" panose="00000500000000000000" pitchFamily="2" charset="0"/>
              </a:rPr>
              <a:t>keylogger</a:t>
            </a:r>
            <a:r>
              <a:rPr lang="it-IT" sz="2200" b="0" i="0" dirty="0">
                <a:effectLst/>
                <a:latin typeface="Poppins" panose="00000500000000000000" pitchFamily="2" charset="0"/>
              </a:rPr>
              <a:t>”: che intercettano quanto viene digitato sulla tastiera dalla vittima.</a:t>
            </a:r>
            <a:endParaRPr lang="it-IT" sz="2200" dirty="0"/>
          </a:p>
        </p:txBody>
      </p:sp>
      <p:pic>
        <p:nvPicPr>
          <p:cNvPr id="3074" name="Picture 2" descr="Un virus sul computer | Rimozione virus | Assistenzacomputer.biz">
            <a:extLst>
              <a:ext uri="{FF2B5EF4-FFF2-40B4-BE49-F238E27FC236}">
                <a16:creationId xmlns:a16="http://schemas.microsoft.com/office/drawing/2014/main" id="{640C61CE-7A88-4E08-40F5-3309B2F66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250"/>
          <a:stretch/>
        </p:blipFill>
        <p:spPr bwMode="auto">
          <a:xfrm>
            <a:off x="423464" y="2427771"/>
            <a:ext cx="5513511" cy="321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56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71600" y="809874"/>
            <a:ext cx="9448800" cy="1825096"/>
          </a:xfrm>
        </p:spPr>
        <p:txBody>
          <a:bodyPr>
            <a:noAutofit/>
          </a:bodyPr>
          <a:lstStyle/>
          <a:p>
            <a:r>
              <a:rPr lang="it-IT" sz="4000" b="1" i="1" u="sng" dirty="0">
                <a:solidFill>
                  <a:srgbClr val="FF0000"/>
                </a:solidFill>
              </a:rPr>
              <a:t>Cos’è una Intercettazione illecita di comunicazioni informatiche o telematiche</a:t>
            </a:r>
          </a:p>
        </p:txBody>
      </p:sp>
      <p:sp>
        <p:nvSpPr>
          <p:cNvPr id="3" name="Sottotitolo 2"/>
          <p:cNvSpPr>
            <a:spLocks noGrp="1"/>
          </p:cNvSpPr>
          <p:nvPr>
            <p:ph type="subTitle" idx="1"/>
          </p:nvPr>
        </p:nvSpPr>
        <p:spPr>
          <a:xfrm>
            <a:off x="1371600" y="2716823"/>
            <a:ext cx="5846885" cy="3244361"/>
          </a:xfrm>
        </p:spPr>
        <p:txBody>
          <a:bodyPr>
            <a:normAutofit/>
          </a:bodyPr>
          <a:lstStyle/>
          <a:p>
            <a:pPr algn="just"/>
            <a:r>
              <a:rPr lang="it-IT" dirty="0"/>
              <a:t>Una intercettazione illecita di una comunicazione si riferisce a quelle azioni che a volte acquisiscono delle informazioni che vengono prese in maniera misteriosa, cioè vengono prese queste informazioni insaputa dei soggetti che stanno comunicando,</a:t>
            </a:r>
          </a:p>
          <a:p>
            <a:pPr algn="just"/>
            <a:r>
              <a:rPr lang="it-IT" dirty="0"/>
              <a:t>perché usando delle tecnologie che sono in grado di captare i dati importanti di una conversazione. Ci sono tre tipi di intercettazione: </a:t>
            </a:r>
            <a:r>
              <a:rPr lang="it-IT" b="1" i="1" u="sng" dirty="0"/>
              <a:t>telefonica, telematica e ambientale</a:t>
            </a:r>
            <a:r>
              <a:rPr lang="it-IT" dirty="0"/>
              <a:t>.</a:t>
            </a:r>
          </a:p>
        </p:txBody>
      </p:sp>
      <p:pic>
        <p:nvPicPr>
          <p:cNvPr id="4" name="Immagine 3"/>
          <p:cNvPicPr>
            <a:picLocks noChangeAspect="1"/>
          </p:cNvPicPr>
          <p:nvPr/>
        </p:nvPicPr>
        <p:blipFill>
          <a:blip r:embed="rId2"/>
          <a:stretch>
            <a:fillRect/>
          </a:stretch>
        </p:blipFill>
        <p:spPr>
          <a:xfrm>
            <a:off x="7488264" y="3077308"/>
            <a:ext cx="4085343" cy="2137996"/>
          </a:xfrm>
          <a:prstGeom prst="rect">
            <a:avLst/>
          </a:prstGeom>
        </p:spPr>
      </p:pic>
    </p:spTree>
    <p:extLst>
      <p:ext uri="{BB962C8B-B14F-4D97-AF65-F5344CB8AC3E}">
        <p14:creationId xmlns:p14="http://schemas.microsoft.com/office/powerpoint/2010/main" val="614843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623645" y="1319828"/>
            <a:ext cx="9196755" cy="790326"/>
          </a:xfrm>
        </p:spPr>
        <p:txBody>
          <a:bodyPr>
            <a:normAutofit fontScale="90000"/>
          </a:bodyPr>
          <a:lstStyle/>
          <a:p>
            <a:r>
              <a:rPr lang="it-IT" sz="5400" b="1" i="1" u="sng" dirty="0">
                <a:solidFill>
                  <a:srgbClr val="FF0000"/>
                </a:solidFill>
              </a:rPr>
              <a:t>Intercettazione Telefonica</a:t>
            </a:r>
          </a:p>
        </p:txBody>
      </p:sp>
      <p:sp>
        <p:nvSpPr>
          <p:cNvPr id="3" name="Sottotitolo 2"/>
          <p:cNvSpPr>
            <a:spLocks noGrp="1"/>
          </p:cNvSpPr>
          <p:nvPr>
            <p:ph type="subTitle" idx="1"/>
          </p:nvPr>
        </p:nvSpPr>
        <p:spPr>
          <a:xfrm>
            <a:off x="782517" y="2665047"/>
            <a:ext cx="5609492" cy="3999522"/>
          </a:xfrm>
        </p:spPr>
        <p:txBody>
          <a:bodyPr>
            <a:normAutofit lnSpcReduction="10000"/>
          </a:bodyPr>
          <a:lstStyle/>
          <a:p>
            <a:pPr algn="just"/>
            <a:r>
              <a:rPr lang="it-IT" dirty="0"/>
              <a:t>Una intercettazione telefonica è una violazione della privacy nelle conversazioni private o personali dove vengono controllati per esempio attraverso le telefonate e messaggi di una chat, in questo caso si usano delle microspie che vengono installate sul telefono oppure sulla linea telefonica.  </a:t>
            </a:r>
          </a:p>
          <a:p>
            <a:pPr algn="just"/>
            <a:r>
              <a:rPr lang="it-IT" dirty="0"/>
              <a:t>Questa microspia si occupa di controllare la telefonata cercando di prendere informazioni sull'ascolto durante una chiamata al telefono oppure quando non usiamo il telefono possono intercettare le informazioni attraverso l'ascolto.</a:t>
            </a:r>
          </a:p>
        </p:txBody>
      </p:sp>
      <p:pic>
        <p:nvPicPr>
          <p:cNvPr id="4" name="Immagine 3"/>
          <p:cNvPicPr>
            <a:picLocks noChangeAspect="1"/>
          </p:cNvPicPr>
          <p:nvPr/>
        </p:nvPicPr>
        <p:blipFill>
          <a:blip r:embed="rId2"/>
          <a:stretch>
            <a:fillRect/>
          </a:stretch>
        </p:blipFill>
        <p:spPr>
          <a:xfrm>
            <a:off x="7440858" y="3053997"/>
            <a:ext cx="3936388" cy="2617041"/>
          </a:xfrm>
          <a:prstGeom prst="rect">
            <a:avLst/>
          </a:prstGeom>
        </p:spPr>
      </p:pic>
    </p:spTree>
    <p:extLst>
      <p:ext uri="{BB962C8B-B14F-4D97-AF65-F5344CB8AC3E}">
        <p14:creationId xmlns:p14="http://schemas.microsoft.com/office/powerpoint/2010/main" val="3938128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081454" y="1112717"/>
            <a:ext cx="10451123" cy="869457"/>
          </a:xfrm>
        </p:spPr>
        <p:txBody>
          <a:bodyPr>
            <a:normAutofit/>
          </a:bodyPr>
          <a:lstStyle/>
          <a:p>
            <a:r>
              <a:rPr lang="it-IT" sz="5400" b="1" i="1" u="sng" dirty="0">
                <a:solidFill>
                  <a:srgbClr val="FF0000"/>
                </a:solidFill>
              </a:rPr>
              <a:t>Intercettazione telematica</a:t>
            </a:r>
          </a:p>
        </p:txBody>
      </p:sp>
      <p:sp>
        <p:nvSpPr>
          <p:cNvPr id="3" name="Sottotitolo 2"/>
          <p:cNvSpPr>
            <a:spLocks noGrp="1"/>
          </p:cNvSpPr>
          <p:nvPr>
            <p:ph type="subTitle" idx="1"/>
          </p:nvPr>
        </p:nvSpPr>
        <p:spPr>
          <a:xfrm>
            <a:off x="1081454" y="2726593"/>
            <a:ext cx="4317023" cy="2583961"/>
          </a:xfrm>
        </p:spPr>
        <p:txBody>
          <a:bodyPr>
            <a:normAutofit/>
          </a:bodyPr>
          <a:lstStyle/>
          <a:p>
            <a:pPr algn="just"/>
            <a:r>
              <a:rPr lang="it-IT" dirty="0"/>
              <a:t>Una intercettazione telematica è una violazione della privacy, ma viene utilizzato dei software spia oppure degli hardware misteriosi nel dispositivo, perché facendo così gli aggressori sono in grado di trasmettere tutto quello che viene digitato o visualizzato sul dispositivo della vittima.</a:t>
            </a:r>
          </a:p>
        </p:txBody>
      </p:sp>
      <p:pic>
        <p:nvPicPr>
          <p:cNvPr id="4" name="Immagine 3"/>
          <p:cNvPicPr>
            <a:picLocks noChangeAspect="1"/>
          </p:cNvPicPr>
          <p:nvPr/>
        </p:nvPicPr>
        <p:blipFill>
          <a:blip r:embed="rId2"/>
          <a:stretch>
            <a:fillRect/>
          </a:stretch>
        </p:blipFill>
        <p:spPr>
          <a:xfrm>
            <a:off x="6031523" y="2700250"/>
            <a:ext cx="4680437" cy="2636646"/>
          </a:xfrm>
          <a:prstGeom prst="rect">
            <a:avLst/>
          </a:prstGeom>
        </p:spPr>
      </p:pic>
    </p:spTree>
    <p:extLst>
      <p:ext uri="{BB962C8B-B14F-4D97-AF65-F5344CB8AC3E}">
        <p14:creationId xmlns:p14="http://schemas.microsoft.com/office/powerpoint/2010/main" val="3586022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83777" y="924174"/>
            <a:ext cx="8194431" cy="746364"/>
          </a:xfrm>
        </p:spPr>
        <p:txBody>
          <a:bodyPr>
            <a:normAutofit fontScale="90000"/>
          </a:bodyPr>
          <a:lstStyle/>
          <a:p>
            <a:r>
              <a:rPr lang="it-IT" sz="4800" b="1" i="1" u="sng" dirty="0">
                <a:solidFill>
                  <a:srgbClr val="FF0000"/>
                </a:solidFill>
              </a:rPr>
              <a:t>Intercettazione ambientale</a:t>
            </a:r>
          </a:p>
        </p:txBody>
      </p:sp>
      <p:sp>
        <p:nvSpPr>
          <p:cNvPr id="3" name="Sottotitolo 2"/>
          <p:cNvSpPr>
            <a:spLocks noGrp="1"/>
          </p:cNvSpPr>
          <p:nvPr>
            <p:ph type="subTitle" idx="1"/>
          </p:nvPr>
        </p:nvSpPr>
        <p:spPr>
          <a:xfrm>
            <a:off x="369277" y="1784839"/>
            <a:ext cx="7112977" cy="4712676"/>
          </a:xfrm>
        </p:spPr>
        <p:txBody>
          <a:bodyPr>
            <a:normAutofit/>
          </a:bodyPr>
          <a:lstStyle/>
          <a:p>
            <a:pPr algn="just"/>
            <a:r>
              <a:rPr lang="it-IT" dirty="0"/>
              <a:t>Una intercettazione ambientale è una violazione della privacy, ma viene applicato in diversi ambienti per esempio: privati, pubblici e industriali. Usano delle cimici, cioè microfoni o telecamere nascoste e vengono usate le </a:t>
            </a:r>
            <a:r>
              <a:rPr lang="it-IT" b="1" i="1" u="sng" dirty="0"/>
              <a:t>GSM</a:t>
            </a:r>
            <a:r>
              <a:rPr lang="it-IT" dirty="0"/>
              <a:t> </a:t>
            </a:r>
            <a:r>
              <a:rPr lang="it-IT" b="1" i="1" u="sng" dirty="0"/>
              <a:t>(</a:t>
            </a:r>
            <a:r>
              <a:rPr lang="en-US" b="1" i="1" u="sng" dirty="0"/>
              <a:t>The Global System for Mobile Communications</a:t>
            </a:r>
            <a:r>
              <a:rPr lang="it-IT" b="1" i="1" u="sng" dirty="0"/>
              <a:t>)</a:t>
            </a:r>
            <a:r>
              <a:rPr lang="it-IT" dirty="0"/>
              <a:t> e le </a:t>
            </a:r>
            <a:r>
              <a:rPr lang="it-IT" b="1" i="1" u="sng" dirty="0"/>
              <a:t>UMTS</a:t>
            </a:r>
            <a:r>
              <a:rPr lang="it-IT" dirty="0"/>
              <a:t> </a:t>
            </a:r>
            <a:r>
              <a:rPr lang="it-IT" b="1" i="1" u="sng" dirty="0"/>
              <a:t>(Universal Mobile </a:t>
            </a:r>
            <a:r>
              <a:rPr lang="it-IT" b="1" i="1" u="sng" dirty="0" err="1"/>
              <a:t>Telecommunications</a:t>
            </a:r>
            <a:r>
              <a:rPr lang="it-IT" b="1" i="1" u="sng" dirty="0"/>
              <a:t> System)</a:t>
            </a:r>
            <a:r>
              <a:rPr lang="it-IT" dirty="0"/>
              <a:t> che sono delle piccole telecamere che possono registrare senza essere notati da essi. </a:t>
            </a:r>
          </a:p>
          <a:p>
            <a:pPr algn="just"/>
            <a:r>
              <a:rPr lang="it-IT" dirty="0"/>
              <a:t>Quindi l'intercettazione ambientale vengono utilizzati di solito dei telefoni spia che sono dei dispostivi che come compito hanno di ascoltare tutto ciò che succede, con appositi software per esempio trojan e malware. Queste piccole telecamere sono facili da nascondere per esempio dentro una lampada, oppure dentro ad un armadio e infine dentro a una macchina.</a:t>
            </a:r>
          </a:p>
        </p:txBody>
      </p:sp>
      <p:pic>
        <p:nvPicPr>
          <p:cNvPr id="4" name="Immagine 3"/>
          <p:cNvPicPr>
            <a:picLocks noChangeAspect="1"/>
          </p:cNvPicPr>
          <p:nvPr/>
        </p:nvPicPr>
        <p:blipFill>
          <a:blip r:embed="rId2"/>
          <a:stretch>
            <a:fillRect/>
          </a:stretch>
        </p:blipFill>
        <p:spPr>
          <a:xfrm>
            <a:off x="7781192" y="2825419"/>
            <a:ext cx="3944815" cy="2130354"/>
          </a:xfrm>
          <a:prstGeom prst="rect">
            <a:avLst/>
          </a:prstGeom>
        </p:spPr>
      </p:pic>
    </p:spTree>
    <p:extLst>
      <p:ext uri="{BB962C8B-B14F-4D97-AF65-F5344CB8AC3E}">
        <p14:creationId xmlns:p14="http://schemas.microsoft.com/office/powerpoint/2010/main" val="24479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919047" y="713160"/>
            <a:ext cx="9448800" cy="1825096"/>
          </a:xfrm>
        </p:spPr>
        <p:txBody>
          <a:bodyPr>
            <a:noAutofit/>
          </a:bodyPr>
          <a:lstStyle/>
          <a:p>
            <a:r>
              <a:rPr lang="it-IT" sz="4000" b="1" i="1" u="sng" dirty="0">
                <a:solidFill>
                  <a:srgbClr val="FF0000"/>
                </a:solidFill>
              </a:rPr>
              <a:t>una Intercettazione illecita di comunicazioni informatiche o telematiche a livello giuridico</a:t>
            </a:r>
          </a:p>
        </p:txBody>
      </p:sp>
      <p:sp>
        <p:nvSpPr>
          <p:cNvPr id="3" name="Sottotitolo 2"/>
          <p:cNvSpPr>
            <a:spLocks noGrp="1"/>
          </p:cNvSpPr>
          <p:nvPr>
            <p:ph type="subTitle" idx="1"/>
          </p:nvPr>
        </p:nvSpPr>
        <p:spPr>
          <a:xfrm>
            <a:off x="457200" y="2638670"/>
            <a:ext cx="6523892" cy="4034692"/>
          </a:xfrm>
        </p:spPr>
        <p:txBody>
          <a:bodyPr>
            <a:normAutofit lnSpcReduction="10000"/>
          </a:bodyPr>
          <a:lstStyle/>
          <a:p>
            <a:pPr algn="just"/>
            <a:r>
              <a:rPr lang="it-IT" dirty="0"/>
              <a:t>Una intercettazione di una comunicazione di un sistema informatico o telematico che impedisce la comunicazione tra due soggetti è punito con la reclusione. </a:t>
            </a:r>
          </a:p>
          <a:p>
            <a:pPr algn="just"/>
            <a:r>
              <a:rPr lang="it-IT" dirty="0"/>
              <a:t>La pena può dipendere da diversi fattori che possono essere da sei mesi a quattro anni a seconda di quello che dice il primo articolo, cioè se il danno causato ha colpito un sistema informatico che viene utilizzato dallo stato oppure da un ente pubblico, invece la reclusione può durare da un anno a cinque anni a seconda di quello che dice il terzo articolo, cioè dice che se tu non sei un investigatore privato eserciti abusivamente una professione.</a:t>
            </a:r>
          </a:p>
        </p:txBody>
      </p:sp>
      <p:pic>
        <p:nvPicPr>
          <p:cNvPr id="4" name="Immagine 3"/>
          <p:cNvPicPr>
            <a:picLocks noChangeAspect="1"/>
          </p:cNvPicPr>
          <p:nvPr/>
        </p:nvPicPr>
        <p:blipFill>
          <a:blip r:embed="rId2"/>
          <a:stretch>
            <a:fillRect/>
          </a:stretch>
        </p:blipFill>
        <p:spPr>
          <a:xfrm>
            <a:off x="8131320" y="3288324"/>
            <a:ext cx="3474526" cy="2584938"/>
          </a:xfrm>
          <a:prstGeom prst="rect">
            <a:avLst/>
          </a:prstGeom>
        </p:spPr>
      </p:pic>
    </p:spTree>
    <p:extLst>
      <p:ext uri="{BB962C8B-B14F-4D97-AF65-F5344CB8AC3E}">
        <p14:creationId xmlns:p14="http://schemas.microsoft.com/office/powerpoint/2010/main" val="3821542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516923" y="642820"/>
            <a:ext cx="4325815" cy="895833"/>
          </a:xfrm>
        </p:spPr>
        <p:txBody>
          <a:bodyPr>
            <a:normAutofit fontScale="90000"/>
          </a:bodyPr>
          <a:lstStyle/>
          <a:p>
            <a:pPr algn="ctr"/>
            <a:r>
              <a:rPr lang="it-IT" b="1" i="1" u="sng" dirty="0">
                <a:solidFill>
                  <a:srgbClr val="FF0000"/>
                </a:solidFill>
              </a:rPr>
              <a:t>Sitografia</a:t>
            </a:r>
          </a:p>
        </p:txBody>
      </p:sp>
      <p:sp>
        <p:nvSpPr>
          <p:cNvPr id="3" name="Sottotitolo 2"/>
          <p:cNvSpPr>
            <a:spLocks noGrp="1"/>
          </p:cNvSpPr>
          <p:nvPr>
            <p:ph type="subTitle" idx="1"/>
          </p:nvPr>
        </p:nvSpPr>
        <p:spPr>
          <a:xfrm>
            <a:off x="131886" y="1890346"/>
            <a:ext cx="11746522" cy="4791808"/>
          </a:xfrm>
        </p:spPr>
        <p:txBody>
          <a:bodyPr>
            <a:normAutofit/>
          </a:bodyPr>
          <a:lstStyle/>
          <a:p>
            <a:endParaRPr lang="it-IT" sz="1600" dirty="0"/>
          </a:p>
          <a:p>
            <a:endParaRPr lang="it-IT" sz="1600" dirty="0"/>
          </a:p>
        </p:txBody>
      </p:sp>
      <p:sp>
        <p:nvSpPr>
          <p:cNvPr id="4" name="CasellaDiTesto 3">
            <a:extLst>
              <a:ext uri="{FF2B5EF4-FFF2-40B4-BE49-F238E27FC236}">
                <a16:creationId xmlns:a16="http://schemas.microsoft.com/office/drawing/2014/main" id="{443FD01C-7D28-5BFF-572E-C902CC087B24}"/>
              </a:ext>
            </a:extLst>
          </p:cNvPr>
          <p:cNvSpPr txBox="1"/>
          <p:nvPr/>
        </p:nvSpPr>
        <p:spPr>
          <a:xfrm>
            <a:off x="904514" y="2202862"/>
            <a:ext cx="10382971" cy="3539430"/>
          </a:xfrm>
          <a:prstGeom prst="rect">
            <a:avLst/>
          </a:prstGeom>
          <a:noFill/>
        </p:spPr>
        <p:txBody>
          <a:bodyPr wrap="none" rtlCol="0">
            <a:spAutoFit/>
          </a:bodyPr>
          <a:lstStyle/>
          <a:p>
            <a:r>
              <a:rPr lang="it-IT" sz="1600" dirty="0">
                <a:hlinkClick r:id="rId2"/>
              </a:rPr>
              <a:t>https://blog.t-consulting.it/i-10-cyber-attacchi-piu-comuni</a:t>
            </a:r>
            <a:endParaRPr lang="it-IT" sz="1600" dirty="0"/>
          </a:p>
          <a:p>
            <a:r>
              <a:rPr lang="it-IT" sz="1600" dirty="0">
                <a:hlinkClick r:id="rId3"/>
              </a:rPr>
              <a:t>https://www.cisco.com/c/it_it/products/security/common-cyberattacks.html</a:t>
            </a:r>
            <a:endParaRPr lang="it-IT" sz="1600" dirty="0"/>
          </a:p>
          <a:p>
            <a:r>
              <a:rPr lang="it-IT" sz="1600" dirty="0">
                <a:hlinkClick r:id="rId4"/>
              </a:rPr>
              <a:t>https://universeit.blog/attacchi-informatici/</a:t>
            </a:r>
            <a:endParaRPr lang="it-IT" sz="1600" dirty="0"/>
          </a:p>
          <a:p>
            <a:r>
              <a:rPr lang="it-IT" sz="1600" dirty="0">
                <a:hlinkClick r:id="rId5"/>
              </a:rPr>
              <a:t>https://nordvpn.com/it/blog/tipi-di-attacchi-informatici/</a:t>
            </a:r>
            <a:endParaRPr lang="it-IT" sz="1600" dirty="0"/>
          </a:p>
          <a:p>
            <a:r>
              <a:rPr lang="it-IT" sz="1600" dirty="0">
                <a:hlinkClick r:id="rId6"/>
              </a:rPr>
              <a:t>https://www.oodrive.com/it/blog/sicurezza/principali-10-tipi-diversi-di-attacchi-informatici/</a:t>
            </a:r>
            <a:endParaRPr lang="it-IT" sz="1600" dirty="0">
              <a:hlinkClick r:id="" action="ppaction://noaction"/>
            </a:endParaRPr>
          </a:p>
          <a:p>
            <a:r>
              <a:rPr lang="it-IT" sz="1600" dirty="0">
                <a:hlinkClick r:id="" action="ppaction://noaction"/>
              </a:rPr>
              <a:t>https://www.brocardi.it/codice-penale/libro-secondo/titolo-xiii/capo-ii/art640ter.html</a:t>
            </a:r>
            <a:endParaRPr lang="it-IT" sz="1600" dirty="0"/>
          </a:p>
          <a:p>
            <a:r>
              <a:rPr lang="it-IT" sz="1600" dirty="0">
                <a:hlinkClick r:id="rId7"/>
              </a:rPr>
              <a:t>https://www.dirittoconsenso.it/2021/10/27/la-frode-informatica/</a:t>
            </a:r>
            <a:endParaRPr lang="it-IT" sz="1600" dirty="0"/>
          </a:p>
          <a:p>
            <a:r>
              <a:rPr lang="it-IT" sz="1600" dirty="0">
                <a:hlinkClick r:id="rId8"/>
              </a:rPr>
              <a:t>https://www.studiolegale-online.net/penale_r05b.php</a:t>
            </a:r>
            <a:endParaRPr lang="it-IT" sz="1600" dirty="0"/>
          </a:p>
          <a:p>
            <a:r>
              <a:rPr lang="it-IT" sz="1600" dirty="0">
                <a:hlinkClick r:id="rId9"/>
              </a:rPr>
              <a:t>https://it.wikipedia.org/wiki/Frode_informatica</a:t>
            </a:r>
            <a:endParaRPr lang="it-IT" sz="1600" dirty="0"/>
          </a:p>
          <a:p>
            <a:r>
              <a:rPr lang="it-IT" sz="1600" dirty="0">
                <a:hlinkClick r:id="rId10"/>
              </a:rPr>
              <a:t>https://studiolegaleramelli.it/2020/03/23/art-640-ter-c-p-frode-informatica/</a:t>
            </a:r>
            <a:endParaRPr lang="it-IT" sz="1600" dirty="0"/>
          </a:p>
          <a:p>
            <a:r>
              <a:rPr lang="it-IT" sz="1600" dirty="0">
                <a:hlinkClick r:id="rId11"/>
              </a:rPr>
              <a:t>https://avvocatopenaletorino.it/2021/03/31/art-615-quinquies-c-p-diffusione-di-apparecchiature/</a:t>
            </a:r>
            <a:endParaRPr lang="it-IT" sz="1600" dirty="0"/>
          </a:p>
          <a:p>
            <a:r>
              <a:rPr lang="it-IT" sz="1600" dirty="0">
                <a:hlinkClick r:id="rId12"/>
              </a:rPr>
              <a:t>https://www.liceoduca.edu.it/med/17.html</a:t>
            </a:r>
            <a:endParaRPr lang="it-IT" sz="1600" dirty="0"/>
          </a:p>
          <a:p>
            <a:r>
              <a:rPr lang="it-IT" sz="1600" dirty="0">
                <a:hlinkClick r:id="rId13"/>
              </a:rPr>
              <a:t>https://www.brocardi.it/codice-penale/libro-secondo/titolo-xii/capo-iii/sezione-iv/art615quinquies.html</a:t>
            </a:r>
            <a:endParaRPr lang="it-IT" sz="1600" dirty="0"/>
          </a:p>
          <a:p>
            <a:r>
              <a:rPr lang="it-IT" sz="1600" dirty="0">
                <a:hlinkClick r:id="rId14"/>
              </a:rPr>
              <a:t>https://vitolavecchia.altervista.org/come-rendere-sicuro-un-sistema-informatico-evitando-gli-attacchi/</a:t>
            </a:r>
            <a:endParaRPr lang="it-IT" sz="1600" dirty="0"/>
          </a:p>
        </p:txBody>
      </p:sp>
    </p:spTree>
    <p:extLst>
      <p:ext uri="{BB962C8B-B14F-4D97-AF65-F5344CB8AC3E}">
        <p14:creationId xmlns:p14="http://schemas.microsoft.com/office/powerpoint/2010/main" val="338255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156DE9D-F197-653E-A896-647613705E01}"/>
              </a:ext>
            </a:extLst>
          </p:cNvPr>
          <p:cNvSpPr txBox="1"/>
          <p:nvPr/>
        </p:nvSpPr>
        <p:spPr>
          <a:xfrm>
            <a:off x="322217" y="878533"/>
            <a:ext cx="11547565" cy="5262979"/>
          </a:xfrm>
          <a:prstGeom prst="rect">
            <a:avLst/>
          </a:prstGeom>
          <a:noFill/>
        </p:spPr>
        <p:txBody>
          <a:bodyPr wrap="square" rtlCol="0">
            <a:spAutoFit/>
          </a:bodyPr>
          <a:lstStyle/>
          <a:p>
            <a:r>
              <a:rPr lang="it-IT" sz="1600" dirty="0">
                <a:hlinkClick r:id="rId2"/>
              </a:rPr>
              <a:t>https://vitolavecchia.altervista.org/monitoraggio-della-sicurezza-informatica-mediante-analisi-dei-rischi/</a:t>
            </a:r>
            <a:endParaRPr lang="it-IT" sz="1600" dirty="0"/>
          </a:p>
          <a:p>
            <a:r>
              <a:rPr lang="it-IT" sz="1600" dirty="0">
                <a:hlinkClick r:id="rId3"/>
              </a:rPr>
              <a:t>https://www.dgroove.it/cose-la-crittografia-e-perche-e-importante-per-la-protezione-dei-dati-in-azienda/4515/#:~:text=La%20crittografia%2C%20dunque%2C%20pu%C3%B2%20essere,'algoritmo%20di%20cifratura%2Fdecifratura.</a:t>
            </a:r>
            <a:endParaRPr lang="it-IT" sz="1600" dirty="0"/>
          </a:p>
          <a:p>
            <a:r>
              <a:rPr lang="it-IT" sz="1600" u="sng" dirty="0">
                <a:hlinkClick r:id="rId4"/>
              </a:rPr>
              <a:t>https://www.brocardi.it/codice-penale/libro-secondo/titolo-xii/capo-iii/sezione-iv/art615ter.html</a:t>
            </a:r>
            <a:endParaRPr lang="it-IT" sz="1600" u="sng" dirty="0"/>
          </a:p>
          <a:p>
            <a:r>
              <a:rPr lang="it-IT" sz="1600" u="sng" dirty="0">
                <a:hlinkClick r:id="rId5"/>
              </a:rPr>
              <a:t>https://www.avast.com/</a:t>
            </a:r>
            <a:r>
              <a:rPr lang="it-IT" sz="1600" u="sng" dirty="0" err="1">
                <a:hlinkClick r:id="rId5"/>
              </a:rPr>
              <a:t>it-it</a:t>
            </a:r>
            <a:r>
              <a:rPr lang="it-IT" sz="1600" u="sng" dirty="0">
                <a:hlinkClick r:id="rId5"/>
              </a:rPr>
              <a:t>/c-</a:t>
            </a:r>
            <a:r>
              <a:rPr lang="it-IT" sz="1600" u="sng" dirty="0" err="1">
                <a:hlinkClick r:id="rId5"/>
              </a:rPr>
              <a:t>identity</a:t>
            </a:r>
            <a:r>
              <a:rPr lang="it-IT" sz="1600" u="sng" dirty="0">
                <a:hlinkClick r:id="rId5"/>
              </a:rPr>
              <a:t>-</a:t>
            </a:r>
            <a:r>
              <a:rPr lang="it-IT" sz="1600" u="sng" dirty="0" err="1">
                <a:hlinkClick r:id="rId5"/>
              </a:rPr>
              <a:t>theft</a:t>
            </a:r>
            <a:r>
              <a:rPr lang="it-IT" sz="1600" u="sng" dirty="0">
                <a:hlinkClick r:id="rId5"/>
              </a:rPr>
              <a:t>#:~:text=Il%20furto%20di%20identit%C3%A0%20si,identit%C3%A0%20per%20impersonare%20la%20vittima.</a:t>
            </a:r>
            <a:endParaRPr lang="it-IT" sz="1600" u="sng" dirty="0"/>
          </a:p>
          <a:p>
            <a:r>
              <a:rPr lang="it-IT" sz="1600" dirty="0">
                <a:hlinkClick r:id="rId6"/>
              </a:rPr>
              <a:t>https://www.pcprimipassi.it/psoftware/psoftware.asp?id=VIOLAZIONEACCOUNT#:~:text=Per%20account%20violato%20si%20intende,tanto%20che%20si%20pu%C3%B2%20parlare</a:t>
            </a:r>
            <a:endParaRPr lang="it-IT" sz="1600" dirty="0"/>
          </a:p>
          <a:p>
            <a:r>
              <a:rPr lang="it-IT" sz="1600" dirty="0">
                <a:hlinkClick r:id="rId7"/>
              </a:rPr>
              <a:t>https://www.money.it/Phishing-cos-e-come-difendersi-evitare-truffe-online-SMS-email-fake</a:t>
            </a:r>
            <a:endParaRPr lang="it-IT" sz="1600" dirty="0"/>
          </a:p>
          <a:p>
            <a:r>
              <a:rPr lang="it-IT" sz="1600" dirty="0">
                <a:hlinkClick r:id="rId8"/>
              </a:rPr>
              <a:t>https://voxinvestigazioni.it/intercettazioni-ambientali/</a:t>
            </a:r>
            <a:endParaRPr lang="it-IT" sz="1600" dirty="0"/>
          </a:p>
          <a:p>
            <a:r>
              <a:rPr lang="it-IT" sz="1600" dirty="0">
                <a:hlinkClick r:id="rId9"/>
              </a:rPr>
              <a:t>https://studiolegaleramelli.it/2020/03/23/art-617-quater-c-p-intercettazione-impedimento-o-interruzione-illecita-di-comunicazioni-informatiche-o-telematiche/#:~:text=Chiunque%20fraudolentemente%20intercetta%20comunicazioni%20relative,sei%20mesi%20a%20quattro%20anni. </a:t>
            </a:r>
            <a:endParaRPr lang="it-IT" sz="1600" dirty="0"/>
          </a:p>
          <a:p>
            <a:r>
              <a:rPr lang="it-IT" sz="1600" dirty="0">
                <a:hlinkClick r:id="rId3"/>
              </a:rPr>
              <a:t>https://www.dgroove.it/cose-la-crittografia-e-perche-e-importante-per-la-protezione-dei-dati-in-azienda/4515/#:~:text=La%20crittografia%2C%20dunque%2C%20pu%C3%B2%20essere,'algoritmo%20di%20cifratura%2Fdecifratura.</a:t>
            </a:r>
            <a:endParaRPr lang="it-IT" sz="1600" dirty="0"/>
          </a:p>
          <a:p>
            <a:r>
              <a:rPr lang="it-IT" sz="1600" dirty="0">
                <a:hlinkClick r:id="rId10"/>
              </a:rPr>
              <a:t>https://www.studiocataldi.it/articoli/22423-il-reato-di-detenzione-e-diffusione-abusiva-di-codici-di-accesso-a-sistemi-informatici-o-telematici.asp#ixzz7UOq25etk</a:t>
            </a:r>
            <a:endParaRPr lang="it-IT" sz="1600" dirty="0"/>
          </a:p>
          <a:p>
            <a:r>
              <a:rPr lang="it-IT" sz="1600" dirty="0">
                <a:hlinkClick r:id="rId11"/>
              </a:rPr>
              <a:t>www.StudioCataldi.it</a:t>
            </a:r>
            <a:endParaRPr lang="it-IT" sz="1600" dirty="0"/>
          </a:p>
        </p:txBody>
      </p:sp>
    </p:spTree>
    <p:extLst>
      <p:ext uri="{BB962C8B-B14F-4D97-AF65-F5344CB8AC3E}">
        <p14:creationId xmlns:p14="http://schemas.microsoft.com/office/powerpoint/2010/main" val="3619387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2184516" y="2967335"/>
            <a:ext cx="7822974" cy="923330"/>
          </a:xfrm>
          <a:prstGeom prst="rect">
            <a:avLst/>
          </a:prstGeom>
          <a:noFill/>
        </p:spPr>
        <p:txBody>
          <a:bodyPr wrap="none" lIns="91440" tIns="45720" rIns="91440" bIns="45720">
            <a:spAutoFit/>
          </a:bodyPr>
          <a:lstStyle/>
          <a:p>
            <a:pPr algn="ctr"/>
            <a:r>
              <a:rPr lang="it-IT" sz="5400" b="0" cap="none" spc="0" dirty="0">
                <a:ln w="0"/>
                <a:solidFill>
                  <a:schemeClr val="accent1"/>
                </a:solidFill>
                <a:effectLst>
                  <a:outerShdw blurRad="38100" dist="25400" dir="5400000" algn="ctr" rotWithShape="0">
                    <a:srgbClr val="6E747A">
                      <a:alpha val="43000"/>
                    </a:srgbClr>
                  </a:outerShdw>
                </a:effectLst>
              </a:rPr>
              <a:t>Grazie per l’attenzione</a:t>
            </a:r>
          </a:p>
        </p:txBody>
      </p:sp>
    </p:spTree>
    <p:extLst>
      <p:ext uri="{BB962C8B-B14F-4D97-AF65-F5344CB8AC3E}">
        <p14:creationId xmlns:p14="http://schemas.microsoft.com/office/powerpoint/2010/main" val="560772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31885" y="326297"/>
            <a:ext cx="9448800" cy="1825096"/>
          </a:xfrm>
        </p:spPr>
        <p:txBody>
          <a:bodyPr>
            <a:normAutofit fontScale="90000"/>
          </a:bodyPr>
          <a:lstStyle/>
          <a:p>
            <a:r>
              <a:rPr lang="it-IT" b="1" i="1" u="sng" dirty="0">
                <a:solidFill>
                  <a:srgbClr val="FF0000"/>
                </a:solidFill>
              </a:rPr>
              <a:t>Tipologia di aggressori e loro motivazioni</a:t>
            </a:r>
          </a:p>
        </p:txBody>
      </p:sp>
      <p:sp>
        <p:nvSpPr>
          <p:cNvPr id="3" name="Sottotitolo 2"/>
          <p:cNvSpPr>
            <a:spLocks noGrp="1"/>
          </p:cNvSpPr>
          <p:nvPr>
            <p:ph type="subTitle" idx="1"/>
          </p:nvPr>
        </p:nvSpPr>
        <p:spPr>
          <a:xfrm>
            <a:off x="509954" y="2445239"/>
            <a:ext cx="6620608" cy="4201746"/>
          </a:xfrm>
        </p:spPr>
        <p:txBody>
          <a:bodyPr>
            <a:noAutofit/>
          </a:bodyPr>
          <a:lstStyle/>
          <a:p>
            <a:pPr algn="just"/>
            <a:r>
              <a:rPr lang="it-IT" sz="1600" dirty="0"/>
              <a:t>In generale i diversi attacchi sfruttano un fattore è quella della vulnerabilità, cioè durante la progettazione di un sistema c'è un errore di programmazione, l'intruso è in grado di accedere al sistema. Questo tipo di persona che fa questo attacco viene chiamato </a:t>
            </a:r>
            <a:r>
              <a:rPr lang="it-IT" sz="1600" b="1" i="1" u="sng" dirty="0"/>
              <a:t>pirata informatico</a:t>
            </a:r>
            <a:r>
              <a:rPr lang="it-IT" sz="1600" dirty="0"/>
              <a:t>, in realtà dalle persone comuni viene chiamato </a:t>
            </a:r>
            <a:r>
              <a:rPr lang="it-IT" sz="1600" b="1" i="1" u="sng" dirty="0"/>
              <a:t>hacker</a:t>
            </a:r>
            <a:r>
              <a:rPr lang="it-IT" sz="1600" dirty="0"/>
              <a:t> che è una persona dotata di una padronanza nelle tecnologie informatiche. </a:t>
            </a:r>
          </a:p>
          <a:p>
            <a:pPr algn="just"/>
            <a:r>
              <a:rPr lang="it-IT" sz="1600" dirty="0"/>
              <a:t>In realtà si bisogna dare come termine esatto cracker sono davvero pericolosi, perché sono coloro che si introducono nei sistemi informatici per provocare danni. Si bisogna distinguere due tipi di persone che uno attacca i sistemi informatici per pur divertimento e l'altro tipo di persona a scopo criminale, per queste persone vengono chiamate </a:t>
            </a:r>
            <a:r>
              <a:rPr lang="it-IT" sz="1600" b="1" i="1" u="sng" dirty="0" err="1"/>
              <a:t>attacker</a:t>
            </a:r>
            <a:r>
              <a:rPr lang="it-IT" sz="1600" dirty="0"/>
              <a:t> perché violano qualsiasi sistema informatico. I vari attacchi possono dipendere da vari fattori per esempio per vantarsi con gli amici, oppure per verso al furto di informazioni o al danneggiamento di aziende.</a:t>
            </a:r>
          </a:p>
        </p:txBody>
      </p:sp>
      <p:pic>
        <p:nvPicPr>
          <p:cNvPr id="4" name="Immagine 3"/>
          <p:cNvPicPr>
            <a:picLocks noChangeAspect="1"/>
          </p:cNvPicPr>
          <p:nvPr/>
        </p:nvPicPr>
        <p:blipFill>
          <a:blip r:embed="rId2"/>
          <a:stretch>
            <a:fillRect/>
          </a:stretch>
        </p:blipFill>
        <p:spPr>
          <a:xfrm>
            <a:off x="7789986" y="2004643"/>
            <a:ext cx="4164622" cy="3123467"/>
          </a:xfrm>
          <a:prstGeom prst="rect">
            <a:avLst/>
          </a:prstGeom>
        </p:spPr>
      </p:pic>
    </p:spTree>
    <p:extLst>
      <p:ext uri="{BB962C8B-B14F-4D97-AF65-F5344CB8AC3E}">
        <p14:creationId xmlns:p14="http://schemas.microsoft.com/office/powerpoint/2010/main" val="377383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72561" y="211015"/>
            <a:ext cx="11254154" cy="1011116"/>
          </a:xfrm>
        </p:spPr>
        <p:txBody>
          <a:bodyPr>
            <a:noAutofit/>
          </a:bodyPr>
          <a:lstStyle/>
          <a:p>
            <a:r>
              <a:rPr lang="it-IT" sz="3200" b="1" i="1" u="sng" dirty="0">
                <a:solidFill>
                  <a:srgbClr val="FF0000"/>
                </a:solidFill>
              </a:rPr>
              <a:t>Monitoraggio della sicurezza informatica mediante analisi dei rischi</a:t>
            </a:r>
          </a:p>
        </p:txBody>
      </p:sp>
      <p:sp>
        <p:nvSpPr>
          <p:cNvPr id="3" name="Sottotitolo 2"/>
          <p:cNvSpPr>
            <a:spLocks noGrp="1"/>
          </p:cNvSpPr>
          <p:nvPr>
            <p:ph type="subTitle" idx="1"/>
          </p:nvPr>
        </p:nvSpPr>
        <p:spPr>
          <a:xfrm>
            <a:off x="272561" y="1749669"/>
            <a:ext cx="6690947" cy="4826977"/>
          </a:xfrm>
        </p:spPr>
        <p:txBody>
          <a:bodyPr>
            <a:noAutofit/>
          </a:bodyPr>
          <a:lstStyle/>
          <a:p>
            <a:pPr algn="just"/>
            <a:r>
              <a:rPr lang="it-IT" dirty="0"/>
              <a:t>Un sistema di monitoraggio della sicurezza può essere organizzato in differenti modi a seconda dei dati da proteggere a seconda del business. Per poter essere efficace questo sistema di sicurezza deve fare degli analisi dei rischi può essere composto nelle seguenti fasi:</a:t>
            </a:r>
          </a:p>
          <a:p>
            <a:pPr algn="just"/>
            <a:r>
              <a:rPr lang="it-IT" dirty="0"/>
              <a:t>- </a:t>
            </a:r>
            <a:r>
              <a:rPr lang="it-IT" b="1" i="1" u="sng" dirty="0"/>
              <a:t>identificazione o classificazione degli </a:t>
            </a:r>
            <a:r>
              <a:rPr lang="it-IT" b="1" i="1" u="sng" dirty="0" err="1"/>
              <a:t>asset</a:t>
            </a:r>
            <a:r>
              <a:rPr lang="it-IT" dirty="0"/>
              <a:t> sono delle risorse HW o SW hanno come scopo di proteggere le risorse che hanno un valore critico a seconda del business,</a:t>
            </a:r>
          </a:p>
          <a:p>
            <a:pPr algn="just"/>
            <a:r>
              <a:rPr lang="it-IT" dirty="0"/>
              <a:t>- </a:t>
            </a:r>
            <a:r>
              <a:rPr lang="it-IT" b="1" i="1" u="sng" dirty="0"/>
              <a:t>identificazione delle minacce a cui sono soggetti gli asset</a:t>
            </a:r>
            <a:r>
              <a:rPr lang="it-IT" dirty="0"/>
              <a:t> cioè sono delle minacce possono essere di diversi tipi perché la risorsa può essere danneggiata, alterata, rubata, distrutta o resa inaccessibile, e poi bisogna vedere se queste minace sono volontarie o involontarie,</a:t>
            </a:r>
          </a:p>
          <a:p>
            <a:endParaRPr lang="it-IT" sz="1400" dirty="0"/>
          </a:p>
        </p:txBody>
      </p:sp>
      <p:pic>
        <p:nvPicPr>
          <p:cNvPr id="4" name="Immagine 3"/>
          <p:cNvPicPr>
            <a:picLocks noChangeAspect="1"/>
          </p:cNvPicPr>
          <p:nvPr/>
        </p:nvPicPr>
        <p:blipFill>
          <a:blip r:embed="rId2"/>
          <a:stretch>
            <a:fillRect/>
          </a:stretch>
        </p:blipFill>
        <p:spPr>
          <a:xfrm>
            <a:off x="7371333" y="2127739"/>
            <a:ext cx="4260889" cy="2839916"/>
          </a:xfrm>
          <a:prstGeom prst="rect">
            <a:avLst/>
          </a:prstGeom>
        </p:spPr>
      </p:pic>
    </p:spTree>
    <p:extLst>
      <p:ext uri="{BB962C8B-B14F-4D97-AF65-F5344CB8AC3E}">
        <p14:creationId xmlns:p14="http://schemas.microsoft.com/office/powerpoint/2010/main" val="215240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1371600" y="2049096"/>
            <a:ext cx="9448800" cy="2759807"/>
          </a:xfrm>
        </p:spPr>
        <p:txBody>
          <a:bodyPr>
            <a:normAutofit fontScale="92500" lnSpcReduction="10000"/>
          </a:bodyPr>
          <a:lstStyle/>
          <a:p>
            <a:pPr algn="just"/>
            <a:r>
              <a:rPr lang="it-IT" dirty="0"/>
              <a:t>- </a:t>
            </a:r>
            <a:r>
              <a:rPr lang="it-IT" b="1" i="1" u="sng" dirty="0"/>
              <a:t>identificazione delle vulnerabilità</a:t>
            </a:r>
            <a:r>
              <a:rPr lang="it-IT" dirty="0"/>
              <a:t> cioè si intende una o più debolezze che può avere un sistema di sicurezza che possono essere sfruttate per creare minacce, di solito queste vulnerabilità sono dovute a un bug del software o di una configurazione del sistema che viene fatto in modo superficiale,</a:t>
            </a:r>
          </a:p>
          <a:p>
            <a:pPr algn="just"/>
            <a:r>
              <a:rPr lang="it-IT" dirty="0"/>
              <a:t>- </a:t>
            </a:r>
            <a:r>
              <a:rPr lang="it-IT" b="1" i="1" u="sng" dirty="0"/>
              <a:t>stima delle probabilità di sfruttamento</a:t>
            </a:r>
            <a:r>
              <a:rPr lang="it-IT" dirty="0"/>
              <a:t> cioè è una probabilità dove in cui la vulnerabilità può essere sfruttato e questa probabilità si ottiene tenendo già in conto le misure di sicurezza, ma anche tenendo in conto che qualcuno o qualcosa le aggiri.</a:t>
            </a:r>
          </a:p>
          <a:p>
            <a:pPr algn="just"/>
            <a:r>
              <a:rPr lang="it-IT" dirty="0"/>
              <a:t>- </a:t>
            </a:r>
            <a:r>
              <a:rPr lang="it-IT" b="1" i="1" u="sng" dirty="0"/>
              <a:t>valutazione del rischio</a:t>
            </a:r>
            <a:r>
              <a:rPr lang="it-IT" dirty="0"/>
              <a:t> è una fase molto importante, perché dà il percentuale di rischio a livello quantitativo e a livello qualitativo.</a:t>
            </a:r>
          </a:p>
          <a:p>
            <a:endParaRPr lang="it-IT" dirty="0"/>
          </a:p>
        </p:txBody>
      </p:sp>
    </p:spTree>
    <p:extLst>
      <p:ext uri="{BB962C8B-B14F-4D97-AF65-F5344CB8AC3E}">
        <p14:creationId xmlns:p14="http://schemas.microsoft.com/office/powerpoint/2010/main" val="358901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239716" y="466974"/>
            <a:ext cx="10216662" cy="799118"/>
          </a:xfrm>
        </p:spPr>
        <p:txBody>
          <a:bodyPr>
            <a:normAutofit/>
          </a:bodyPr>
          <a:lstStyle/>
          <a:p>
            <a:r>
              <a:rPr lang="it-IT" sz="4000" b="1" i="1" u="sng" dirty="0">
                <a:solidFill>
                  <a:srgbClr val="FF0000"/>
                </a:solidFill>
              </a:rPr>
              <a:t>LE MINACCE IN RETE ALL’INFORMAZIONE</a:t>
            </a:r>
          </a:p>
        </p:txBody>
      </p:sp>
      <p:sp>
        <p:nvSpPr>
          <p:cNvPr id="3" name="Sottotitolo 2"/>
          <p:cNvSpPr>
            <a:spLocks noGrp="1"/>
          </p:cNvSpPr>
          <p:nvPr>
            <p:ph type="subTitle" idx="1"/>
          </p:nvPr>
        </p:nvSpPr>
        <p:spPr>
          <a:xfrm>
            <a:off x="738554" y="2401277"/>
            <a:ext cx="4818184" cy="3419231"/>
          </a:xfrm>
        </p:spPr>
        <p:txBody>
          <a:bodyPr>
            <a:normAutofit lnSpcReduction="10000"/>
          </a:bodyPr>
          <a:lstStyle/>
          <a:p>
            <a:pPr algn="just"/>
            <a:r>
              <a:rPr lang="it-IT" sz="2400" b="1" dirty="0">
                <a:solidFill>
                  <a:srgbClr val="0000FF"/>
                </a:solidFill>
              </a:rPr>
              <a:t>Minacce informatiche</a:t>
            </a:r>
            <a:r>
              <a:rPr lang="it-IT" sz="2400" dirty="0"/>
              <a:t>: Una minaccia informatica si scatena quando un codice eseguibile, una volta entrato in un sistema </a:t>
            </a:r>
            <a:r>
              <a:rPr lang="it-IT" sz="2400" b="1" dirty="0"/>
              <a:t>informatico</a:t>
            </a:r>
            <a:r>
              <a:rPr lang="it-IT" sz="2400" dirty="0"/>
              <a:t>, ha la capacità di compiere operazioni dannose per la macchia in cui si trova, per il sistema </a:t>
            </a:r>
            <a:r>
              <a:rPr lang="it-IT" sz="2400" b="1" dirty="0"/>
              <a:t>informatico</a:t>
            </a:r>
            <a:r>
              <a:rPr lang="it-IT" sz="2400" dirty="0"/>
              <a:t> di cui fa parte o per i dati in esso gestiti/contenuti.</a:t>
            </a:r>
          </a:p>
          <a:p>
            <a:endParaRPr lang="it-IT" dirty="0"/>
          </a:p>
        </p:txBody>
      </p:sp>
      <p:pic>
        <p:nvPicPr>
          <p:cNvPr id="4" name="Immagine 3"/>
          <p:cNvPicPr>
            <a:picLocks noChangeAspect="1"/>
          </p:cNvPicPr>
          <p:nvPr/>
        </p:nvPicPr>
        <p:blipFill>
          <a:blip r:embed="rId2"/>
          <a:stretch>
            <a:fillRect/>
          </a:stretch>
        </p:blipFill>
        <p:spPr>
          <a:xfrm>
            <a:off x="5942767" y="2627267"/>
            <a:ext cx="5669771" cy="2517866"/>
          </a:xfrm>
          <a:prstGeom prst="rect">
            <a:avLst/>
          </a:prstGeom>
        </p:spPr>
      </p:pic>
    </p:spTree>
    <p:extLst>
      <p:ext uri="{BB962C8B-B14F-4D97-AF65-F5344CB8AC3E}">
        <p14:creationId xmlns:p14="http://schemas.microsoft.com/office/powerpoint/2010/main" val="2882752621"/>
      </p:ext>
    </p:extLst>
  </p:cSld>
  <p:clrMapOvr>
    <a:masterClrMapping/>
  </p:clrMapOvr>
</p:sld>
</file>

<file path=ppt/theme/theme1.xml><?xml version="1.0" encoding="utf-8"?>
<a:theme xmlns:a="http://schemas.openxmlformats.org/drawingml/2006/main" name="Scia di vapore">
  <a:themeElements>
    <a:clrScheme name="Scia di vapor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Scia di vapore">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ia di vapore">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Scia di vapore</Template>
  <TotalTime>932</TotalTime>
  <Words>5326</Words>
  <Application>Microsoft Office PowerPoint</Application>
  <PresentationFormat>Widescreen</PresentationFormat>
  <Paragraphs>257</Paragraphs>
  <Slides>58</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58</vt:i4>
      </vt:variant>
    </vt:vector>
  </HeadingPairs>
  <TitlesOfParts>
    <vt:vector size="66" baseType="lpstr">
      <vt:lpstr>Arial</vt:lpstr>
      <vt:lpstr>Arial</vt:lpstr>
      <vt:lpstr>Calibri</vt:lpstr>
      <vt:lpstr>Century Gothic</vt:lpstr>
      <vt:lpstr>Poppins</vt:lpstr>
      <vt:lpstr>Roboto</vt:lpstr>
      <vt:lpstr>Rubik</vt:lpstr>
      <vt:lpstr>Scia di vapore</vt:lpstr>
      <vt:lpstr>Lavoro di educazione civica su informatica</vt:lpstr>
      <vt:lpstr>Gli argomenti sono:</vt:lpstr>
      <vt:lpstr>Sicurezza di un sistema informatico: valutazione dei rischi.</vt:lpstr>
      <vt:lpstr>il significato di queste quattro parole chiave</vt:lpstr>
      <vt:lpstr>Obiettivi della sicurezza</vt:lpstr>
      <vt:lpstr>Tipologia di aggressori e loro motivazioni</vt:lpstr>
      <vt:lpstr>Monitoraggio della sicurezza informatica mediante analisi dei rischi</vt:lpstr>
      <vt:lpstr>Presentazione standard di PowerPoint</vt:lpstr>
      <vt:lpstr>LE MINACCE IN RETE ALL’INFORMAZIONE</vt:lpstr>
      <vt:lpstr>LE MINACCE IN RETE</vt:lpstr>
      <vt:lpstr>SICUREZZA</vt:lpstr>
      <vt:lpstr>VIRUS</vt:lpstr>
      <vt:lpstr>VIRUS</vt:lpstr>
      <vt:lpstr>VIRUS</vt:lpstr>
      <vt:lpstr>VIRUS</vt:lpstr>
      <vt:lpstr>VIRUS</vt:lpstr>
      <vt:lpstr>VIRUS</vt:lpstr>
      <vt:lpstr>Presentazione standard di PowerPoint</vt:lpstr>
      <vt:lpstr>Presentazione standard di PowerPoint</vt:lpstr>
      <vt:lpstr>Presentazione standard di PowerPoint</vt:lpstr>
      <vt:lpstr>Presentazione standard di PowerPoint</vt:lpstr>
      <vt:lpstr>Presentazione standard di PowerPoint</vt:lpstr>
      <vt:lpstr>Introduzione alla crittografia:</vt:lpstr>
      <vt:lpstr>Come funziona un sistema crittografico</vt:lpstr>
      <vt:lpstr>A cosa serve un sistema crittografico </vt:lpstr>
      <vt:lpstr>Che cos’è dunque la crittografia?</vt:lpstr>
      <vt:lpstr>Tipi di cifratura</vt:lpstr>
      <vt:lpstr>Definizione completa di crittografia</vt:lpstr>
      <vt:lpstr>REGOLE E MISURE DA ADOTTARE PER UN ACCESSO SICURO IN RETE</vt:lpstr>
      <vt:lpstr>REGOLE</vt:lpstr>
      <vt:lpstr>REGOLE</vt:lpstr>
      <vt:lpstr>REGOLE</vt:lpstr>
      <vt:lpstr>REGOLE</vt:lpstr>
      <vt:lpstr>AZIENDE</vt:lpstr>
      <vt:lpstr>BACKUP</vt:lpstr>
      <vt:lpstr>Presentazione standard di PowerPoint</vt:lpstr>
      <vt:lpstr>Presentazione standard di PowerPoint</vt:lpstr>
      <vt:lpstr>Presentazione standard di PowerPoint</vt:lpstr>
      <vt:lpstr>Presentazione standard di PowerPoint</vt:lpstr>
      <vt:lpstr>Presentazione standard di PowerPoint</vt:lpstr>
      <vt:lpstr>Accesso abusivo ad un sistema informatico</vt:lpstr>
      <vt:lpstr>Furto di identità semplice</vt:lpstr>
      <vt:lpstr>Violazione di account</vt:lpstr>
      <vt:lpstr>bonifico/ricarica disconosciuta (phishing).</vt:lpstr>
      <vt:lpstr>Accesso abusivo ad un sistema informatico a livello giuridico</vt:lpstr>
      <vt:lpstr>DETENZIONE E DIFFUSIONE ABUSIVA DI CODICI DI ACCESSO A SISTEMI</vt:lpstr>
      <vt:lpstr>PENA</vt:lpstr>
      <vt:lpstr>Presentazione standard di PowerPoint</vt:lpstr>
      <vt:lpstr>Presentazione standard di PowerPoint</vt:lpstr>
      <vt:lpstr>Presentazione standard di PowerPoint</vt:lpstr>
      <vt:lpstr>Cos’è una Intercettazione illecita di comunicazioni informatiche o telematiche</vt:lpstr>
      <vt:lpstr>Intercettazione Telefonica</vt:lpstr>
      <vt:lpstr>Intercettazione telematica</vt:lpstr>
      <vt:lpstr>Intercettazione ambientale</vt:lpstr>
      <vt:lpstr>una Intercettazione illecita di comunicazioni informatiche o telematiche a livello giuridico</vt:lpstr>
      <vt:lpstr>Sitografia</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Lavoro di educazione civica su informatica</dc:title>
  <dc:creator>Matteo</dc:creator>
  <cp:lastModifiedBy>matteo putignano</cp:lastModifiedBy>
  <cp:revision>127</cp:revision>
  <dcterms:created xsi:type="dcterms:W3CDTF">2022-05-19T11:08:42Z</dcterms:created>
  <dcterms:modified xsi:type="dcterms:W3CDTF">2022-06-03T08:35:00Z</dcterms:modified>
</cp:coreProperties>
</file>